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61" r:id="rId6"/>
    <p:sldId id="259" r:id="rId7"/>
    <p:sldId id="262" r:id="rId8"/>
    <p:sldId id="263" r:id="rId9"/>
    <p:sldId id="268" r:id="rId10"/>
    <p:sldId id="269" r:id="rId11"/>
    <p:sldId id="266" r:id="rId12"/>
    <p:sldId id="267" r:id="rId13"/>
    <p:sldId id="272" r:id="rId14"/>
    <p:sldId id="271" r:id="rId15"/>
    <p:sldId id="270" r:id="rId16"/>
    <p:sldId id="265" r:id="rId17"/>
    <p:sldId id="273" r:id="rId18"/>
    <p:sldId id="274" r:id="rId19"/>
    <p:sldId id="276" r:id="rId20"/>
    <p:sldId id="278" r:id="rId21"/>
    <p:sldId id="277" r:id="rId22"/>
    <p:sldId id="264" r:id="rId23"/>
    <p:sldId id="280" r:id="rId24"/>
    <p:sldId id="282" r:id="rId25"/>
    <p:sldId id="283" r:id="rId26"/>
    <p:sldId id="284" r:id="rId27"/>
    <p:sldId id="285" r:id="rId28"/>
    <p:sldId id="281" r:id="rId29"/>
    <p:sldId id="286" r:id="rId30"/>
    <p:sldId id="287" r:id="rId31"/>
    <p:sldId id="289" r:id="rId32"/>
    <p:sldId id="292" r:id="rId33"/>
    <p:sldId id="279" r:id="rId34"/>
    <p:sldId id="291" r:id="rId35"/>
    <p:sldId id="288" r:id="rId36"/>
    <p:sldId id="293" r:id="rId37"/>
    <p:sldId id="294" r:id="rId38"/>
    <p:sldId id="275" r:id="rId3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1" autoAdjust="0"/>
    <p:restoredTop sz="94660"/>
  </p:normalViewPr>
  <p:slideViewPr>
    <p:cSldViewPr snapToGrid="0" showGuides="1">
      <p:cViewPr varScale="1">
        <p:scale>
          <a:sx n="77" d="100"/>
          <a:sy n="77" d="100"/>
        </p:scale>
        <p:origin x="120" y="8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E3118-545C-4760-8AA4-A75243CC3AC4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E60C-A2BC-4A7C-A72D-6DA9C814E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137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E3118-545C-4760-8AA4-A75243CC3AC4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E60C-A2BC-4A7C-A72D-6DA9C814E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49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E3118-545C-4760-8AA4-A75243CC3AC4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E60C-A2BC-4A7C-A72D-6DA9C814E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432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E3118-545C-4760-8AA4-A75243CC3AC4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E60C-A2BC-4A7C-A72D-6DA9C814E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302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E3118-545C-4760-8AA4-A75243CC3AC4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E60C-A2BC-4A7C-A72D-6DA9C814E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238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E3118-545C-4760-8AA4-A75243CC3AC4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E60C-A2BC-4A7C-A72D-6DA9C814E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911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E3118-545C-4760-8AA4-A75243CC3AC4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E60C-A2BC-4A7C-A72D-6DA9C814E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120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E3118-545C-4760-8AA4-A75243CC3AC4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E60C-A2BC-4A7C-A72D-6DA9C814E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354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E3118-545C-4760-8AA4-A75243CC3AC4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E60C-A2BC-4A7C-A72D-6DA9C814E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726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E3118-545C-4760-8AA4-A75243CC3AC4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E60C-A2BC-4A7C-A72D-6DA9C814E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964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E3118-545C-4760-8AA4-A75243CC3AC4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E60C-A2BC-4A7C-A72D-6DA9C814E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938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CE3118-545C-4760-8AA4-A75243CC3AC4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EFE60C-A2BC-4A7C-A72D-6DA9C814E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16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0597" y="751561"/>
            <a:ext cx="9832931" cy="3983277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4900" b="1" dirty="0" smtClean="0">
                <a:solidFill>
                  <a:srgbClr val="0000FF"/>
                </a:solidFill>
              </a:rPr>
              <a:t>ИНСТРУКТАЖ</a:t>
            </a:r>
            <a:br>
              <a:rPr lang="ru-RU" sz="4900" b="1" dirty="0" smtClean="0">
                <a:solidFill>
                  <a:srgbClr val="0000FF"/>
                </a:solidFill>
              </a:rPr>
            </a:br>
            <a:r>
              <a:rPr lang="ru-RU" sz="4900" b="1" dirty="0" smtClean="0">
                <a:solidFill>
                  <a:srgbClr val="0000FF"/>
                </a:solidFill>
              </a:rPr>
              <a:t>ПО ОХРАНЕ ТРУДА </a:t>
            </a:r>
            <a:br>
              <a:rPr lang="ru-RU" sz="4900" b="1" dirty="0" smtClean="0">
                <a:solidFill>
                  <a:srgbClr val="0000FF"/>
                </a:solidFill>
              </a:rPr>
            </a:br>
            <a:r>
              <a:rPr lang="ru-RU" sz="4900" b="1" dirty="0" smtClean="0">
                <a:solidFill>
                  <a:srgbClr val="0000FF"/>
                </a:solidFill>
              </a:rPr>
              <a:t>для не электротехнического персонала</a:t>
            </a:r>
            <a:br>
              <a:rPr lang="ru-RU" sz="4900" b="1" dirty="0" smtClean="0">
                <a:solidFill>
                  <a:srgbClr val="0000FF"/>
                </a:solidFill>
              </a:rPr>
            </a:br>
            <a:r>
              <a:rPr lang="ru-RU" sz="4900" b="1" dirty="0" smtClean="0">
                <a:solidFill>
                  <a:srgbClr val="0000FF"/>
                </a:solidFill>
              </a:rPr>
              <a:t>аттестуемого на I группу по </a:t>
            </a:r>
            <a:r>
              <a:rPr lang="ru-RU" sz="4900" b="1" dirty="0" smtClean="0">
                <a:solidFill>
                  <a:srgbClr val="0000FF"/>
                </a:solidFill>
              </a:rPr>
              <a:t>электробезопасности</a:t>
            </a:r>
            <a:br>
              <a:rPr lang="ru-RU" sz="4900" b="1" dirty="0" smtClean="0">
                <a:solidFill>
                  <a:srgbClr val="0000FF"/>
                </a:solidFill>
              </a:rPr>
            </a:br>
            <a:r>
              <a:rPr lang="ru-RU" sz="4900" b="1" dirty="0" smtClean="0">
                <a:solidFill>
                  <a:srgbClr val="0000FF"/>
                </a:solidFill>
              </a:rPr>
              <a:t>МАОУ Каскаринская СОШ</a:t>
            </a:r>
            <a:r>
              <a:rPr lang="ru-RU" sz="4900" b="1" dirty="0" smtClean="0">
                <a:solidFill>
                  <a:srgbClr val="0000FF"/>
                </a:solidFill>
              </a:rPr>
              <a:t/>
            </a:r>
            <a:br>
              <a:rPr lang="ru-RU" sz="4900" b="1" dirty="0" smtClean="0">
                <a:solidFill>
                  <a:srgbClr val="0000FF"/>
                </a:solidFill>
              </a:rPr>
            </a:br>
            <a:endParaRPr lang="ru-RU" sz="4900" b="1" dirty="0">
              <a:solidFill>
                <a:srgbClr val="0000FF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21895" y="4998232"/>
            <a:ext cx="7311025" cy="166561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9268" t="4516" r="20889" b="3527"/>
          <a:stretch/>
        </p:blipFill>
        <p:spPr>
          <a:xfrm>
            <a:off x="839244" y="3657599"/>
            <a:ext cx="2091846" cy="300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009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234808" cy="6348826"/>
          </a:xfrm>
        </p:spPr>
        <p:txBody>
          <a:bodyPr>
            <a:normAutofit/>
          </a:bodyPr>
          <a:lstStyle/>
          <a:p>
            <a:r>
              <a:rPr lang="ru-RU" dirty="0" smtClean="0"/>
              <a:t>	</a:t>
            </a:r>
            <a:r>
              <a:rPr lang="ru-RU" b="1" dirty="0" smtClean="0">
                <a:solidFill>
                  <a:srgbClr val="0000FF"/>
                </a:solidFill>
              </a:rPr>
              <a:t>Ожоги подразделяются на четыре степени:</a:t>
            </a:r>
            <a:br>
              <a:rPr lang="ru-RU" b="1" dirty="0" smtClean="0">
                <a:solidFill>
                  <a:srgbClr val="0000FF"/>
                </a:solidFill>
              </a:rPr>
            </a:br>
            <a:r>
              <a:rPr lang="ru-RU" b="1" dirty="0" smtClean="0">
                <a:solidFill>
                  <a:srgbClr val="0000FF"/>
                </a:solidFill>
              </a:rPr>
              <a:t/>
            </a:r>
            <a:br>
              <a:rPr lang="ru-RU" b="1" dirty="0" smtClean="0">
                <a:solidFill>
                  <a:srgbClr val="0000FF"/>
                </a:solidFill>
              </a:rPr>
            </a:br>
            <a:r>
              <a:rPr lang="ru-RU" dirty="0" smtClean="0"/>
              <a:t>•	I степень – покраснение кожи; </a:t>
            </a:r>
            <a:br>
              <a:rPr lang="ru-RU" dirty="0" smtClean="0"/>
            </a:br>
            <a:r>
              <a:rPr lang="ru-RU" dirty="0" smtClean="0"/>
              <a:t>•	II степень – образование пузырей; </a:t>
            </a:r>
            <a:br>
              <a:rPr lang="ru-RU" dirty="0" smtClean="0"/>
            </a:br>
            <a:r>
              <a:rPr lang="ru-RU" dirty="0" smtClean="0"/>
              <a:t>•	III степень – обугливание кожи; </a:t>
            </a:r>
            <a:br>
              <a:rPr lang="ru-RU" dirty="0" smtClean="0"/>
            </a:br>
            <a:r>
              <a:rPr lang="ru-RU" dirty="0" smtClean="0"/>
              <a:t>•	IV степень – обугливание подкожной клетчатки, мышц, сосудов и т.п.. 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9595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866" t="5336" r="3969" b="5207"/>
          <a:stretch/>
        </p:blipFill>
        <p:spPr>
          <a:xfrm>
            <a:off x="1453019" y="0"/>
            <a:ext cx="9256734" cy="6812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0063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FF"/>
                </a:solidFill>
              </a:rPr>
              <a:t>Виды поражения электрическим током:</a:t>
            </a:r>
            <a:br>
              <a:rPr lang="ru-RU" b="1" dirty="0" smtClean="0">
                <a:solidFill>
                  <a:srgbClr val="0000FF"/>
                </a:solidFill>
              </a:rPr>
            </a:b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1164921"/>
            <a:ext cx="10515600" cy="581207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электрические ожоги, подразделяются на токовые (контактные), дуговые и комбинированные; </a:t>
            </a:r>
          </a:p>
          <a:p>
            <a:pPr marL="0" indent="0">
              <a:buNone/>
            </a:pPr>
            <a:r>
              <a:rPr lang="ru-RU" dirty="0" smtClean="0"/>
              <a:t>•	</a:t>
            </a:r>
            <a:r>
              <a:rPr lang="ru-RU" b="1" dirty="0" smtClean="0"/>
              <a:t>электрические метки (знаки) </a:t>
            </a:r>
            <a:r>
              <a:rPr lang="ru-RU" dirty="0" smtClean="0"/>
              <a:t>– специфические поражения кожи электрическим током; </a:t>
            </a:r>
          </a:p>
          <a:p>
            <a:pPr marL="0" indent="0">
              <a:buNone/>
            </a:pPr>
            <a:r>
              <a:rPr lang="ru-RU" dirty="0" smtClean="0"/>
              <a:t>•	</a:t>
            </a:r>
            <a:r>
              <a:rPr lang="ru-RU" b="1" dirty="0" smtClean="0"/>
              <a:t>металлизация кожи </a:t>
            </a:r>
            <a:r>
              <a:rPr lang="ru-RU" dirty="0" smtClean="0"/>
              <a:t>– проникновение в верхние слои кожи мельчайших частиц металла (сварочные работы), расплавившегося под воздействием </a:t>
            </a:r>
            <a:r>
              <a:rPr lang="ru-RU" dirty="0" err="1" smtClean="0"/>
              <a:t>электродуги</a:t>
            </a:r>
            <a:r>
              <a:rPr lang="ru-RU" dirty="0" smtClean="0"/>
              <a:t>; </a:t>
            </a:r>
          </a:p>
          <a:p>
            <a:pPr marL="0" indent="0">
              <a:buNone/>
            </a:pPr>
            <a:r>
              <a:rPr lang="ru-RU" dirty="0" smtClean="0"/>
              <a:t>•	</a:t>
            </a:r>
            <a:r>
              <a:rPr lang="ru-RU" b="1" dirty="0" smtClean="0"/>
              <a:t>механические повреждения </a:t>
            </a:r>
            <a:r>
              <a:rPr lang="ru-RU" dirty="0" smtClean="0"/>
              <a:t>– следствие резких непроизвольных судорожных сокращений мышц под действием тока или падения с высоты при освобождении от действия электрического тока; </a:t>
            </a:r>
          </a:p>
          <a:p>
            <a:pPr marL="0" indent="0">
              <a:buNone/>
            </a:pPr>
            <a:r>
              <a:rPr lang="ru-RU" dirty="0" smtClean="0"/>
              <a:t>•	</a:t>
            </a:r>
            <a:r>
              <a:rPr lang="ru-RU" b="1" dirty="0" err="1" smtClean="0"/>
              <a:t>электроофтальмия</a:t>
            </a:r>
            <a:r>
              <a:rPr lang="ru-RU" dirty="0" smtClean="0"/>
              <a:t> – поражение органов зрения (</a:t>
            </a:r>
            <a:r>
              <a:rPr lang="ru-RU" dirty="0" err="1" smtClean="0"/>
              <a:t>электродуга</a:t>
            </a:r>
            <a:r>
              <a:rPr lang="ru-RU" dirty="0" smtClean="0"/>
              <a:t>);</a:t>
            </a:r>
          </a:p>
          <a:p>
            <a:pPr marL="0" indent="0">
              <a:buNone/>
            </a:pPr>
            <a:r>
              <a:rPr lang="ru-RU" dirty="0" smtClean="0"/>
              <a:t>•	</a:t>
            </a:r>
            <a:r>
              <a:rPr lang="ru-RU" b="1" dirty="0" smtClean="0"/>
              <a:t>электрический шок </a:t>
            </a:r>
            <a:r>
              <a:rPr lang="ru-RU" dirty="0" smtClean="0"/>
              <a:t>– своеобразная тяжелая </a:t>
            </a:r>
            <a:r>
              <a:rPr lang="ru-RU" dirty="0" err="1" smtClean="0"/>
              <a:t>нерворефлекторная</a:t>
            </a:r>
            <a:r>
              <a:rPr lang="ru-RU" dirty="0" smtClean="0"/>
              <a:t> реакция организма, сопровождающаяся серьезными расстройствами кровообращения, дыхания, обмена веществ;</a:t>
            </a:r>
          </a:p>
          <a:p>
            <a:pPr marL="0" indent="0">
              <a:buNone/>
            </a:pPr>
            <a:r>
              <a:rPr lang="ru-RU" dirty="0" smtClean="0"/>
              <a:t>•	</a:t>
            </a:r>
            <a:r>
              <a:rPr lang="ru-RU" b="1" dirty="0" smtClean="0"/>
              <a:t>электрический удар </a:t>
            </a:r>
            <a:r>
              <a:rPr lang="ru-RU" dirty="0" smtClean="0"/>
              <a:t>– возбуждение живых тканей организма электрическим током, сопровождающееся непроизвольным судорожным сокращением мышц.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5275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861110" cy="6023149"/>
          </a:xfrm>
        </p:spPr>
        <p:txBody>
          <a:bodyPr/>
          <a:lstStyle/>
          <a:p>
            <a:r>
              <a:rPr lang="ru-RU" dirty="0" smtClean="0">
                <a:solidFill>
                  <a:srgbClr val="0000FF"/>
                </a:solidFill>
              </a:rPr>
              <a:t>Продолжительность воздействия тока</a:t>
            </a:r>
            <a:r>
              <a:rPr lang="ru-RU" dirty="0" smtClean="0"/>
              <a:t>. Тяжесть поражения зависит от продолжительности воздействия электрического тока. </a:t>
            </a:r>
            <a:br>
              <a:rPr lang="ru-RU" dirty="0" smtClean="0"/>
            </a:br>
            <a:r>
              <a:rPr lang="ru-RU" dirty="0" smtClean="0">
                <a:solidFill>
                  <a:srgbClr val="0000FF"/>
                </a:solidFill>
              </a:rPr>
              <a:t>Время прохождения электрического тока </a:t>
            </a:r>
            <a:r>
              <a:rPr lang="ru-RU" dirty="0" smtClean="0"/>
              <a:t>имеет решающее значение для определения степени телесного повреждения.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61912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0535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b="11324"/>
          <a:stretch/>
        </p:blipFill>
        <p:spPr>
          <a:xfrm>
            <a:off x="1451649" y="341335"/>
            <a:ext cx="8921078" cy="5934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026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8315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00FF"/>
                </a:solidFill>
              </a:rPr>
              <a:t>Путь электрического тока через тело человека</a:t>
            </a:r>
            <a:endParaRPr lang="ru-RU" b="1" dirty="0">
              <a:solidFill>
                <a:srgbClr val="0000FF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45845"/>
          <a:stretch/>
        </p:blipFill>
        <p:spPr>
          <a:xfrm>
            <a:off x="1049783" y="2430049"/>
            <a:ext cx="10561843" cy="42898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1" y="0"/>
            <a:ext cx="109112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322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8619" y="87682"/>
            <a:ext cx="11311003" cy="6770318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ru-RU" dirty="0" smtClean="0">
              <a:solidFill>
                <a:srgbClr val="0000FF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00FF"/>
                </a:solidFill>
              </a:rPr>
              <a:t>Условия внешней среды и сами помещения, в которых находится электроустановки, являются факторами влияющими на тяжесть поражения электрическим током.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FF"/>
                </a:solidFill>
              </a:rPr>
              <a:t>Помещения делятся на три категории: </a:t>
            </a:r>
          </a:p>
          <a:p>
            <a:pPr marL="0" indent="0">
              <a:buNone/>
            </a:pPr>
            <a:r>
              <a:rPr lang="ru-RU" dirty="0" smtClean="0"/>
              <a:t>•	помещения без повышенной опасности;</a:t>
            </a:r>
          </a:p>
          <a:p>
            <a:pPr marL="0" indent="0">
              <a:buNone/>
            </a:pPr>
            <a:r>
              <a:rPr lang="ru-RU" dirty="0" smtClean="0"/>
              <a:t>•	помещения с повышенной опасностью;</a:t>
            </a:r>
          </a:p>
          <a:p>
            <a:pPr marL="0" indent="0">
              <a:buNone/>
            </a:pPr>
            <a:r>
              <a:rPr lang="ru-RU" dirty="0" smtClean="0"/>
              <a:t>•	особо опасные помещения.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FF"/>
                </a:solidFill>
              </a:rPr>
              <a:t>Помещения с повышенной опасностью характеризуются наличием в них хотя бы одного из следующих условий: </a:t>
            </a:r>
          </a:p>
          <a:p>
            <a:pPr marL="0" indent="0">
              <a:buNone/>
            </a:pPr>
            <a:r>
              <a:rPr lang="ru-RU" dirty="0" smtClean="0"/>
              <a:t>•	токопроводящая пыль, сажа; </a:t>
            </a:r>
          </a:p>
          <a:p>
            <a:pPr marL="0" indent="0">
              <a:buNone/>
            </a:pPr>
            <a:r>
              <a:rPr lang="ru-RU" dirty="0" smtClean="0"/>
              <a:t>•	сырость – относительная влажность воздуха длительно превышает 75%; </a:t>
            </a:r>
          </a:p>
          <a:p>
            <a:pPr marL="0" indent="0">
              <a:buNone/>
            </a:pPr>
            <a:r>
              <a:rPr lang="ru-RU" dirty="0" smtClean="0"/>
              <a:t>•	высокая температура воздуха – длительно превышает 35°С;</a:t>
            </a:r>
          </a:p>
          <a:p>
            <a:pPr marL="0" indent="0">
              <a:buNone/>
            </a:pPr>
            <a:r>
              <a:rPr lang="ru-RU" dirty="0" smtClean="0"/>
              <a:t>•	токопроводящий пол – металлический, железобетонный, каменный, земляной; </a:t>
            </a:r>
          </a:p>
          <a:p>
            <a:pPr marL="0" indent="0">
              <a:buNone/>
            </a:pPr>
            <a:r>
              <a:rPr lang="ru-RU" dirty="0" smtClean="0"/>
              <a:t>•	возможность одновременного прикосновения к имеющим соединение с землей металлическим элементам технологического оборудования или металлическим   конструкциям здания и металлическим корпусам оборудования.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FF"/>
                </a:solidFill>
              </a:rPr>
              <a:t>Особо опасные помещения характеризуются наличием: </a:t>
            </a:r>
          </a:p>
          <a:p>
            <a:pPr marL="0" indent="0">
              <a:buNone/>
            </a:pPr>
            <a:r>
              <a:rPr lang="ru-RU" dirty="0" smtClean="0"/>
              <a:t>•	высокой влажности воздуха – близко к 100%, «капает с потолка»; </a:t>
            </a:r>
          </a:p>
          <a:p>
            <a:pPr marL="0" indent="0">
              <a:buNone/>
            </a:pPr>
            <a:r>
              <a:rPr lang="ru-RU" dirty="0" smtClean="0"/>
              <a:t>•	химически активной среды, разрушающе действующей на изоляцию электрооборудования;</a:t>
            </a:r>
          </a:p>
          <a:p>
            <a:pPr marL="0" indent="0">
              <a:buNone/>
            </a:pPr>
            <a:r>
              <a:rPr lang="ru-RU" dirty="0" smtClean="0"/>
              <a:t>•	одновременным наличием двух или более признаков помещений с повышенной опасностью.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145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895594" y="365125"/>
            <a:ext cx="7803715" cy="5760102"/>
          </a:xfrm>
        </p:spPr>
        <p:txBody>
          <a:bodyPr/>
          <a:lstStyle/>
          <a:p>
            <a:pPr algn="ctr"/>
            <a:r>
              <a:rPr lang="ru-RU" b="1" dirty="0" smtClean="0"/>
              <a:t>Категории безопасных помещений, где используются электроустановки, не существует. 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>Опасность поражения электрическим током в любых помещениях существует всегда!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612" y="115537"/>
            <a:ext cx="2042337" cy="662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74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85953" cy="6110831"/>
          </a:xfrm>
        </p:spPr>
        <p:txBody>
          <a:bodyPr/>
          <a:lstStyle/>
          <a:p>
            <a:r>
              <a:rPr lang="ru-RU" b="1" dirty="0" smtClean="0"/>
              <a:t>Основные понятия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b="1" dirty="0" smtClean="0">
                <a:solidFill>
                  <a:srgbClr val="0000FF"/>
                </a:solidFill>
              </a:rPr>
              <a:t>Электробезопасность</a:t>
            </a:r>
            <a:r>
              <a:rPr lang="ru-RU" dirty="0" smtClean="0"/>
              <a:t> - система организационных и технических мероприятий и средств, обеспечивающих защиту людей от вредного и опасного воздействия электрического тока, электрической дуги, электромагнитного поля и статического электричества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53110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192" r="3096" b="8301"/>
          <a:stretch/>
        </p:blipFill>
        <p:spPr>
          <a:xfrm>
            <a:off x="461999" y="0"/>
            <a:ext cx="11268002" cy="678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15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169" y="624105"/>
            <a:ext cx="2648211" cy="6110831"/>
          </a:xfrm>
        </p:spPr>
        <p:txBody>
          <a:bodyPr/>
          <a:lstStyle/>
          <a:p>
            <a:r>
              <a:rPr lang="ru-RU" dirty="0" smtClean="0"/>
              <a:t>В быту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196" t="13151" r="2420"/>
          <a:stretch/>
        </p:blipFill>
        <p:spPr>
          <a:xfrm>
            <a:off x="3382027" y="701458"/>
            <a:ext cx="8630433" cy="595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67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461" y="0"/>
            <a:ext cx="10515600" cy="62003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помни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2610" b="3616"/>
          <a:stretch/>
        </p:blipFill>
        <p:spPr>
          <a:xfrm>
            <a:off x="634834" y="620039"/>
            <a:ext cx="10532771" cy="6237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77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610589" cy="1460499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00FF"/>
                </a:solidFill>
              </a:rPr>
              <a:t>Внешние признаки </a:t>
            </a:r>
            <a:r>
              <a:rPr lang="ru-RU" b="1" dirty="0" smtClean="0">
                <a:solidFill>
                  <a:srgbClr val="0000FF"/>
                </a:solidFill>
              </a:rPr>
              <a:t>неисправности</a:t>
            </a:r>
            <a:br>
              <a:rPr lang="ru-RU" b="1" dirty="0" smtClean="0">
                <a:solidFill>
                  <a:srgbClr val="0000FF"/>
                </a:solidFill>
              </a:rPr>
            </a:br>
            <a:r>
              <a:rPr lang="ru-RU" b="1" dirty="0" smtClean="0">
                <a:solidFill>
                  <a:srgbClr val="0000FF"/>
                </a:solidFill>
              </a:rPr>
              <a:t> </a:t>
            </a:r>
            <a:r>
              <a:rPr lang="ru-RU" b="1" dirty="0" err="1" smtClean="0">
                <a:solidFill>
                  <a:srgbClr val="0000FF"/>
                </a:solidFill>
              </a:rPr>
              <a:t>электроустройств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r>
              <a:rPr lang="ru-RU" dirty="0" smtClean="0"/>
              <a:t>наличие трещин и сколов у корпусов приборов и пусковых устройств, ненадежное их крепление на основах;</a:t>
            </a:r>
          </a:p>
          <a:p>
            <a:r>
              <a:rPr lang="ru-RU" dirty="0" smtClean="0"/>
              <a:t>наличие оголенных токоведущих частей;</a:t>
            </a:r>
          </a:p>
          <a:p>
            <a:r>
              <a:rPr lang="ru-RU" dirty="0" smtClean="0"/>
              <a:t> ненадежное скрепление элементов </a:t>
            </a:r>
            <a:r>
              <a:rPr lang="ru-RU" dirty="0" err="1" smtClean="0"/>
              <a:t>электроустройств</a:t>
            </a:r>
            <a:r>
              <a:rPr lang="ru-RU" dirty="0" smtClean="0"/>
              <a:t> </a:t>
            </a:r>
            <a:r>
              <a:rPr lang="ru-RU" dirty="0" smtClean="0"/>
              <a:t>(плохое соединение половинок штепсельной вилки, ослабленное крепление штырей) могущие вызвать короткое замыкание;</a:t>
            </a:r>
          </a:p>
          <a:p>
            <a:r>
              <a:rPr lang="ru-RU" dirty="0" smtClean="0"/>
              <a:t>потертость, подпалы, изломы на подводящих шнурах, особенно в месте входа шнура в колодку штепсельной вилки и прибор;</a:t>
            </a:r>
          </a:p>
          <a:p>
            <a:r>
              <a:rPr lang="ru-RU" dirty="0" smtClean="0"/>
              <a:t>неплотная посадка штепсельной вилки в розетку;</a:t>
            </a:r>
          </a:p>
          <a:p>
            <a:r>
              <a:rPr lang="ru-RU" dirty="0" smtClean="0"/>
              <a:t>появление дыма, специфического запаха горящей резины или пластмассы, перегрев и искрение.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832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Требования безопасности при эксплуатации электрооборудования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8203" y="1825624"/>
            <a:ext cx="3394554" cy="4825697"/>
          </a:xfrm>
        </p:spPr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Оборудование </a:t>
            </a:r>
            <a:r>
              <a:rPr lang="ru-RU" dirty="0"/>
              <a:t>с внешним питанием в зависимости от способа защиты от поражения электрическим током подразделяются на IV класса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32757" y="1825624"/>
            <a:ext cx="85083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оборудование </a:t>
            </a:r>
            <a:r>
              <a:rPr lang="ru-RU" b="1" dirty="0"/>
              <a:t>I класса безопасности</a:t>
            </a:r>
            <a:r>
              <a:rPr lang="ru-RU" dirty="0"/>
              <a:t> в дополнении к основной изоляции </a:t>
            </a:r>
            <a:endParaRPr lang="ru-RU" dirty="0" smtClean="0"/>
          </a:p>
          <a:p>
            <a:r>
              <a:rPr lang="ru-RU" dirty="0" smtClean="0"/>
              <a:t>имеет </a:t>
            </a:r>
            <a:r>
              <a:rPr lang="ru-RU" dirty="0"/>
              <a:t>заземляющий контакт </a:t>
            </a:r>
            <a:r>
              <a:rPr lang="ru-RU" dirty="0" smtClean="0"/>
              <a:t>вилки </a:t>
            </a:r>
            <a:r>
              <a:rPr lang="ru-RU" dirty="0"/>
              <a:t>сетевого шнура </a:t>
            </a:r>
            <a:r>
              <a:rPr lang="ru-RU" dirty="0" smtClean="0"/>
              <a:t>или </a:t>
            </a:r>
            <a:r>
              <a:rPr lang="ru-RU" dirty="0"/>
              <a:t>зажим на корпусе </a:t>
            </a:r>
            <a:r>
              <a:rPr lang="ru-RU" dirty="0" smtClean="0"/>
              <a:t>с </a:t>
            </a:r>
          </a:p>
          <a:p>
            <a:r>
              <a:rPr lang="ru-RU" dirty="0" smtClean="0"/>
              <a:t>постоянным </a:t>
            </a:r>
            <a:r>
              <a:rPr lang="ru-RU" dirty="0"/>
              <a:t>присоединением к сети, </a:t>
            </a:r>
            <a:r>
              <a:rPr lang="ru-RU" dirty="0" smtClean="0"/>
              <a:t>служащим </a:t>
            </a:r>
            <a:r>
              <a:rPr lang="ru-RU" dirty="0"/>
              <a:t>для присоединения доступных для </a:t>
            </a:r>
            <a:endParaRPr lang="ru-RU" dirty="0" smtClean="0"/>
          </a:p>
          <a:p>
            <a:r>
              <a:rPr lang="ru-RU" dirty="0" smtClean="0"/>
              <a:t>прикосновения </a:t>
            </a:r>
            <a:r>
              <a:rPr lang="ru-RU" dirty="0"/>
              <a:t>металлических частей к внешнему заземляющему устройству;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2756" y="3160889"/>
            <a:ext cx="83298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приборы </a:t>
            </a:r>
            <a:r>
              <a:rPr lang="ru-RU" b="1" dirty="0"/>
              <a:t>II класса безопасности</a:t>
            </a:r>
            <a:r>
              <a:rPr lang="ru-RU" dirty="0"/>
              <a:t> в дополнение к основной </a:t>
            </a:r>
            <a:r>
              <a:rPr lang="ru-RU" dirty="0" smtClean="0"/>
              <a:t>изоляции</a:t>
            </a:r>
          </a:p>
          <a:p>
            <a:r>
              <a:rPr lang="ru-RU" dirty="0" smtClean="0"/>
              <a:t> </a:t>
            </a:r>
            <a:r>
              <a:rPr lang="ru-RU" dirty="0"/>
              <a:t>имеют зажим для присоединения доступных для прикосновения </a:t>
            </a:r>
            <a:r>
              <a:rPr lang="ru-RU" dirty="0" smtClean="0"/>
              <a:t>металлических </a:t>
            </a:r>
            <a:r>
              <a:rPr lang="ru-RU" dirty="0"/>
              <a:t>частей к внешнему заземляющему </a:t>
            </a:r>
            <a:r>
              <a:rPr lang="ru-RU" dirty="0" smtClean="0"/>
              <a:t>устройству, вилка </a:t>
            </a:r>
            <a:r>
              <a:rPr lang="ru-RU" dirty="0"/>
              <a:t>сетевого шнура не имеет заземляющего контакта;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32756" y="4536773"/>
            <a:ext cx="85111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электрооборудование </a:t>
            </a:r>
            <a:r>
              <a:rPr lang="ru-RU" b="1" dirty="0"/>
              <a:t>III класса безопасности </a:t>
            </a:r>
            <a:r>
              <a:rPr lang="ru-RU" dirty="0"/>
              <a:t>(с двойной или усиленной изоляцией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имеет, кроме основной изоляции, </a:t>
            </a:r>
            <a:r>
              <a:rPr lang="ru-RU" dirty="0" smtClean="0"/>
              <a:t>дополнительную</a:t>
            </a:r>
            <a:r>
              <a:rPr lang="ru-RU" dirty="0"/>
              <a:t>, у ввода </a:t>
            </a:r>
            <a:endParaRPr lang="ru-RU" dirty="0" smtClean="0"/>
          </a:p>
          <a:p>
            <a:r>
              <a:rPr lang="ru-RU" dirty="0" smtClean="0"/>
              <a:t>сетевого </a:t>
            </a:r>
            <a:r>
              <a:rPr lang="ru-RU" dirty="0"/>
              <a:t>шнура в корпус – знак) и не требует защитного заземления или </a:t>
            </a:r>
            <a:r>
              <a:rPr lang="ru-RU" dirty="0" err="1"/>
              <a:t>зануления</a:t>
            </a:r>
            <a:r>
              <a:rPr lang="ru-RU" dirty="0"/>
              <a:t>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04996" y="5570168"/>
            <a:ext cx="79853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приборы </a:t>
            </a:r>
            <a:r>
              <a:rPr lang="ru-RU" dirty="0"/>
              <a:t>IV класса питаются от изолированного источника тока с переменным </a:t>
            </a:r>
            <a:endParaRPr lang="ru-RU" dirty="0" smtClean="0"/>
          </a:p>
          <a:p>
            <a:r>
              <a:rPr lang="ru-RU" dirty="0" smtClean="0"/>
              <a:t>напряжением </a:t>
            </a:r>
            <a:r>
              <a:rPr lang="ru-RU" dirty="0"/>
              <a:t>не более 24 В или </a:t>
            </a:r>
            <a:r>
              <a:rPr lang="ru-RU" dirty="0" smtClean="0"/>
              <a:t>постоянным </a:t>
            </a:r>
            <a:r>
              <a:rPr lang="ru-RU" dirty="0"/>
              <a:t>напряжением не более 50 В </a:t>
            </a:r>
            <a:r>
              <a:rPr lang="ru-RU" dirty="0" smtClean="0"/>
              <a:t>и </a:t>
            </a:r>
          </a:p>
          <a:p>
            <a:r>
              <a:rPr lang="ru-RU" dirty="0" smtClean="0"/>
              <a:t>не </a:t>
            </a:r>
            <a:r>
              <a:rPr lang="ru-RU" dirty="0"/>
              <a:t>имеют цепей с более высоким напряжением, не нуждаются в защитном </a:t>
            </a:r>
            <a:endParaRPr lang="ru-RU" dirty="0" smtClean="0"/>
          </a:p>
          <a:p>
            <a:r>
              <a:rPr lang="ru-RU" dirty="0" smtClean="0"/>
              <a:t>заземлении </a:t>
            </a:r>
            <a:r>
              <a:rPr lang="ru-RU" dirty="0"/>
              <a:t>или </a:t>
            </a:r>
            <a:r>
              <a:rPr lang="ru-RU" dirty="0" err="1"/>
              <a:t>занулении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607526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995" y="100208"/>
            <a:ext cx="11674257" cy="385801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Если степень защиты (класс) не указана в маркировке на оборудовании или в инструкциях по эксплуатации (паспорте) или они утеряны, то такие приборы должны быть проверены инженерно-техническим персоналом для определения пригодности к дальнейшей безопасной эксплуатации.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8411" y="3958224"/>
            <a:ext cx="11473841" cy="2605413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Для защиты от поражения электрическим током все доступные для прикосновения металлические части оборудования I и II классов должны быть </a:t>
            </a:r>
            <a:r>
              <a:rPr lang="ru-RU" dirty="0" smtClean="0"/>
              <a:t>заземлены </a:t>
            </a:r>
            <a:r>
              <a:rPr lang="ru-RU" dirty="0"/>
              <a:t>или </a:t>
            </a:r>
            <a:r>
              <a:rPr lang="ru-RU" dirty="0" err="1"/>
              <a:t>занулены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/>
              <a:t>В помещении, где эксплуатируется электрооборудование, радиаторы и металлические трубы отопления, водопровода, канализационные и газовые системы должны быть закрыты деревянными решетками или другими диэлектрическими заградительными приспособлениями, а полы должны быть не токопроводящими. </a:t>
            </a:r>
          </a:p>
        </p:txBody>
      </p:sp>
    </p:spTree>
    <p:extLst>
      <p:ext uri="{BB962C8B-B14F-4D97-AF65-F5344CB8AC3E}">
        <p14:creationId xmlns:p14="http://schemas.microsoft.com/office/powerpoint/2010/main" val="10778935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48792" cy="1551357"/>
          </a:xfrm>
        </p:spPr>
        <p:txBody>
          <a:bodyPr>
            <a:noAutofit/>
          </a:bodyPr>
          <a:lstStyle/>
          <a:p>
            <a:r>
              <a:rPr lang="ru-RU" sz="2800" b="1" dirty="0"/>
              <a:t>Работать с несправным оборудованием можно только после устранения неисправности и наличии соответствующей записи в журнале технического обслуживания лицом, отвечающем за исправность электрооборудования.</a:t>
            </a:r>
            <a:br>
              <a:rPr lang="ru-RU" sz="2800" b="1" dirty="0"/>
            </a:b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16482"/>
            <a:ext cx="10515600" cy="4684734"/>
          </a:xfrm>
        </p:spPr>
        <p:txBody>
          <a:bodyPr>
            <a:normAutofit/>
          </a:bodyPr>
          <a:lstStyle/>
          <a:p>
            <a:r>
              <a:rPr lang="ru-RU" dirty="0" smtClean="0"/>
              <a:t>Прежде, чем приступить к работе с оборудованием ВАЖНО </a:t>
            </a:r>
            <a:r>
              <a:rPr lang="ru-RU" dirty="0"/>
              <a:t>предварительно</a:t>
            </a:r>
            <a:r>
              <a:rPr lang="ru-RU" dirty="0" smtClean="0"/>
              <a:t> ознакомиться с </a:t>
            </a:r>
            <a:r>
              <a:rPr lang="ru-RU" dirty="0"/>
              <a:t>принципом его работы и правилами безопасной эксплуатации (паспорт или инструкция</a:t>
            </a:r>
            <a:r>
              <a:rPr lang="ru-RU" dirty="0" smtClean="0"/>
              <a:t>)</a:t>
            </a:r>
          </a:p>
          <a:p>
            <a:endParaRPr lang="ru-RU" dirty="0" smtClean="0"/>
          </a:p>
          <a:p>
            <a:r>
              <a:rPr lang="ru-RU" dirty="0"/>
              <a:t>НЕДОПУСТИМО проверять работоспособность электрооборудования в неприспособленных для эксплуатации помещениях с токопроводящими полами, сырых, не позволяющих заземлить доступные металлические части (для I и II классов). </a:t>
            </a:r>
          </a:p>
        </p:txBody>
      </p:sp>
    </p:spTree>
    <p:extLst>
      <p:ext uri="{BB962C8B-B14F-4D97-AF65-F5344CB8AC3E}">
        <p14:creationId xmlns:p14="http://schemas.microsoft.com/office/powerpoint/2010/main" val="14358192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5885" y="175364"/>
            <a:ext cx="11448789" cy="6513535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НЕДОПУСТИМО:</a:t>
            </a:r>
          </a:p>
          <a:p>
            <a:r>
              <a:rPr lang="ru-RU" dirty="0" smtClean="0"/>
              <a:t> самостоятельно </a:t>
            </a:r>
            <a:r>
              <a:rPr lang="ru-RU" dirty="0"/>
              <a:t>устранять неисправности электрооборудования, ремонт осуществляет работник требуемой квалификации и только после отключения прибора от сети</a:t>
            </a:r>
            <a:r>
              <a:rPr lang="ru-RU" dirty="0" smtClean="0"/>
              <a:t>.</a:t>
            </a:r>
          </a:p>
          <a:p>
            <a:r>
              <a:rPr lang="ru-RU" dirty="0"/>
              <a:t>применять в помещениях электроплитки с открытыми спиралями, электрообогреватели без защитных ограждающих устройств и другие </a:t>
            </a:r>
            <a:r>
              <a:rPr lang="ru-RU" dirty="0" err="1"/>
              <a:t>электроприемники</a:t>
            </a:r>
            <a:r>
              <a:rPr lang="ru-RU" dirty="0"/>
              <a:t>, имеющие части под напряжением, доступные для прикосновения. </a:t>
            </a:r>
          </a:p>
          <a:p>
            <a:r>
              <a:rPr lang="ru-RU" dirty="0"/>
              <a:t>класть провода переносных ламп и электрифицированных инструментов на влажные поверхности, горячие предметы, в места, где они могут подвергнуться трению, скручиванию, натяжению. </a:t>
            </a:r>
            <a:endParaRPr lang="ru-RU" dirty="0" smtClean="0"/>
          </a:p>
          <a:p>
            <a:r>
              <a:rPr lang="ru-RU" b="1" dirty="0"/>
              <a:t>Протирать мокрыми тряпками электроустановки, включенные в сеть</a:t>
            </a:r>
            <a:r>
              <a:rPr lang="ru-RU" b="1" dirty="0" smtClean="0"/>
              <a:t>.</a:t>
            </a:r>
          </a:p>
          <a:p>
            <a:r>
              <a:rPr lang="ru-RU" b="1" dirty="0"/>
              <a:t> Обмывать стены там, где установлены электроприборы, проложены кабели и провода. </a:t>
            </a:r>
            <a:endParaRPr lang="ru-RU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0955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57" t="45339" r="40954" b="38629"/>
          <a:stretch/>
        </p:blipFill>
        <p:spPr>
          <a:xfrm>
            <a:off x="697282" y="964504"/>
            <a:ext cx="10797436" cy="311351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60587" t="17254" r="2009"/>
          <a:stretch/>
        </p:blipFill>
        <p:spPr>
          <a:xfrm>
            <a:off x="2292264" y="3817345"/>
            <a:ext cx="6851736" cy="30406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1217" t="-724" r="1149" b="83772"/>
          <a:stretch/>
        </p:blipFill>
        <p:spPr>
          <a:xfrm>
            <a:off x="158663" y="252470"/>
            <a:ext cx="11874674" cy="413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69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Первая помощь пострадавшим от действия электрического тока.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29297"/>
          <a:stretch/>
        </p:blipFill>
        <p:spPr>
          <a:xfrm>
            <a:off x="1219200" y="1692645"/>
            <a:ext cx="9753600" cy="5165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440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60901" cy="3442787"/>
          </a:xfrm>
        </p:spPr>
        <p:txBody>
          <a:bodyPr/>
          <a:lstStyle/>
          <a:p>
            <a:r>
              <a:rPr lang="ru-RU" dirty="0" smtClean="0"/>
              <a:t>1.1.</a:t>
            </a:r>
            <a:r>
              <a:rPr lang="ru-RU" dirty="0" smtClean="0"/>
              <a:t>	</a:t>
            </a:r>
            <a:r>
              <a:rPr lang="ru-RU" b="1" dirty="0" smtClean="0"/>
              <a:t>Группа I по электробезопасности </a:t>
            </a:r>
            <a:r>
              <a:rPr lang="ru-RU" dirty="0" smtClean="0"/>
              <a:t>распространяется на </a:t>
            </a:r>
            <a:r>
              <a:rPr lang="ru-RU" b="1" dirty="0" smtClean="0"/>
              <a:t>не электротехнический </a:t>
            </a:r>
            <a:r>
              <a:rPr lang="ru-RU" dirty="0" smtClean="0"/>
              <a:t>персонал, выполняющий работы, при которых может возникнуть опасность поражения электрическим током. 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b="2602"/>
          <a:stretch/>
        </p:blipFill>
        <p:spPr>
          <a:xfrm flipH="1">
            <a:off x="4413708" y="3724438"/>
            <a:ext cx="2511484" cy="314305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b="4884"/>
          <a:stretch/>
        </p:blipFill>
        <p:spPr>
          <a:xfrm>
            <a:off x="2240934" y="3774451"/>
            <a:ext cx="2172774" cy="29951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4642" y="4249162"/>
            <a:ext cx="3389521" cy="25784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0" y="3807912"/>
            <a:ext cx="2240934" cy="300272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79991" y="3632548"/>
            <a:ext cx="2160106" cy="317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2589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278" y="0"/>
            <a:ext cx="9852017" cy="675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9733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4925"/>
            <a:ext cx="12192000" cy="5437632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62835" y="0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Защитные средства при </a:t>
            </a:r>
            <a:r>
              <a:rPr lang="ru-RU" b="1" dirty="0" err="1" smtClean="0">
                <a:solidFill>
                  <a:srgbClr val="FF0000"/>
                </a:solidFill>
              </a:rPr>
              <a:t>электротравмах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6651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989" y="175365"/>
            <a:ext cx="11198269" cy="240499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При поражении электрическим током необходимо быстро освободить пострадавшего от действия тока - немедленно отключить ту часть электроустановки, которой касается пострадавший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2745" r="21650"/>
          <a:stretch/>
        </p:blipFill>
        <p:spPr>
          <a:xfrm>
            <a:off x="7327727" y="2702989"/>
            <a:ext cx="4496843" cy="40172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989" y="2805149"/>
            <a:ext cx="5445756" cy="4052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2213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755" t="7350" r="771" b="-1"/>
          <a:stretch/>
        </p:blipFill>
        <p:spPr>
          <a:xfrm>
            <a:off x="1342372" y="0"/>
            <a:ext cx="9507256" cy="6768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08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3317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7489" b="8676"/>
          <a:stretch/>
        </p:blipFill>
        <p:spPr>
          <a:xfrm>
            <a:off x="597073" y="0"/>
            <a:ext cx="109070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3520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149" r="4886" b="65430"/>
          <a:stretch/>
        </p:blipFill>
        <p:spPr>
          <a:xfrm>
            <a:off x="373698" y="150312"/>
            <a:ext cx="11375716" cy="651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6104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001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616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6595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БЕРЕГИТЕ СЕБЯ!</a:t>
            </a:r>
            <a:endParaRPr lang="ru-RU" sz="72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9353" b="16929"/>
          <a:stretch/>
        </p:blipFill>
        <p:spPr>
          <a:xfrm>
            <a:off x="1133083" y="3219189"/>
            <a:ext cx="9525000" cy="339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520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475" y="152182"/>
            <a:ext cx="10685745" cy="5221483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Присвоение группы I по электробезопасности </a:t>
            </a:r>
            <a:r>
              <a:rPr lang="ru-RU" dirty="0" smtClean="0"/>
              <a:t>осуществляется в виде проведения инструктажа, который должен завершаться проверкой знаний в форме устного опроса и (при необходимости) проверкой приобретенных навыков безопасных способов работы или оказания первой помощи при поражении электрическим током с регистрацией в Журнале учета присвоения группы I по электробезопасности.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9699" t="4054" r="10082" b="7836"/>
          <a:stretch/>
        </p:blipFill>
        <p:spPr>
          <a:xfrm>
            <a:off x="9269259" y="4696285"/>
            <a:ext cx="2517733" cy="2074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229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9084" y="365126"/>
            <a:ext cx="8630433" cy="6273670"/>
          </a:xfrm>
        </p:spPr>
        <p:txBody>
          <a:bodyPr/>
          <a:lstStyle/>
          <a:p>
            <a:r>
              <a:rPr lang="ru-RU" b="1" dirty="0" smtClean="0"/>
              <a:t>Опасность</a:t>
            </a:r>
            <a:r>
              <a:rPr lang="ru-RU" dirty="0" smtClean="0"/>
              <a:t> поражения электрическим током характерна еще и тем, что пострадавший не может оказать себе помощь, а при неумелом оказании помощи может пострадать и тот, кто оказывает помощь.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6575" t="10590" r="35973" b="150"/>
          <a:stretch/>
        </p:blipFill>
        <p:spPr>
          <a:xfrm>
            <a:off x="526093" y="115866"/>
            <a:ext cx="2037914" cy="6626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375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2893" b="10620"/>
          <a:stretch/>
        </p:blipFill>
        <p:spPr>
          <a:xfrm>
            <a:off x="877213" y="87683"/>
            <a:ext cx="10437574" cy="6770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505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886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397647" cy="629872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	</a:t>
            </a:r>
            <a:r>
              <a:rPr lang="ru-RU" b="1" dirty="0" smtClean="0"/>
              <a:t>Биологическое </a:t>
            </a:r>
            <a:r>
              <a:rPr lang="ru-RU" dirty="0" smtClean="0"/>
              <a:t>выражается в раздражении и возбуждении живых клеток организма, что приводит к непроизвольным судорожным сокращениям мышц, нарушению нервной системы, органов дыхания и кровообращения. При этом могут наблюдаться обмороки, потеря сознания, расстройство речи, судороги, нарушение дыхания (вплоть до остановки). При тяжелой </a:t>
            </a:r>
            <a:r>
              <a:rPr lang="ru-RU" dirty="0" err="1" smtClean="0"/>
              <a:t>электро</a:t>
            </a:r>
            <a:r>
              <a:rPr lang="ru-RU" dirty="0" smtClean="0"/>
              <a:t> травме смерть может наступить мгновенно.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3918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4"/>
            <a:ext cx="10785954" cy="623609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2.4.	</a:t>
            </a:r>
            <a:r>
              <a:rPr lang="ru-RU" b="1" dirty="0" smtClean="0"/>
              <a:t>По степени тяжести </a:t>
            </a:r>
            <a:r>
              <a:rPr lang="ru-RU" b="1" dirty="0" err="1" smtClean="0"/>
              <a:t>электротравмы</a:t>
            </a:r>
            <a:r>
              <a:rPr lang="ru-RU" b="1" dirty="0" smtClean="0"/>
              <a:t> классифицируются по четырем степеням:</a:t>
            </a:r>
            <a:br>
              <a:rPr lang="ru-RU" b="1" dirty="0" smtClean="0"/>
            </a:br>
            <a:r>
              <a:rPr lang="ru-RU" dirty="0" smtClean="0"/>
              <a:t>•	I степень – судорожное сокращение мышц без потери сознания; </a:t>
            </a:r>
            <a:br>
              <a:rPr lang="ru-RU" dirty="0" smtClean="0"/>
            </a:br>
            <a:r>
              <a:rPr lang="ru-RU" dirty="0" smtClean="0"/>
              <a:t>•	II степень – судорожное сокращение мышц и потеря сознания; </a:t>
            </a:r>
            <a:br>
              <a:rPr lang="ru-RU" dirty="0" smtClean="0"/>
            </a:br>
            <a:r>
              <a:rPr lang="ru-RU" dirty="0" smtClean="0"/>
              <a:t>•	III степень – потеря сознания и нарушение функций сердечной деятельности и дыхания; </a:t>
            </a:r>
            <a:br>
              <a:rPr lang="ru-RU" dirty="0" smtClean="0"/>
            </a:br>
            <a:r>
              <a:rPr lang="ru-RU" dirty="0" smtClean="0"/>
              <a:t>•	IV степень – клиническая смерть. 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02884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732</Words>
  <Application>Microsoft Office PowerPoint</Application>
  <PresentationFormat>Широкоэкранный</PresentationFormat>
  <Paragraphs>77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2" baseType="lpstr">
      <vt:lpstr>Arial</vt:lpstr>
      <vt:lpstr>Calibri</vt:lpstr>
      <vt:lpstr>Calibri Light</vt:lpstr>
      <vt:lpstr>Тема Office</vt:lpstr>
      <vt:lpstr>               ИНСТРУКТАЖ ПО ОХРАНЕ ТРУДА  для не электротехнического персонала аттестуемого на I группу по электробезопасности МАОУ Каскаринская СОШ </vt:lpstr>
      <vt:lpstr>Основные понятия  Электробезопасность - система организационных и технических мероприятий и средств, обеспечивающих защиту людей от вредного и опасного воздействия электрического тока, электрической дуги, электромагнитного поля и статического электричества</vt:lpstr>
      <vt:lpstr>1.1. Группа I по электробезопасности распространяется на не электротехнический персонал, выполняющий работы, при которых может возникнуть опасность поражения электрическим током. </vt:lpstr>
      <vt:lpstr>Присвоение группы I по электробезопасности осуществляется в виде проведения инструктажа, который должен завершаться проверкой знаний в форме устного опроса и (при необходимости) проверкой приобретенных навыков безопасных способов работы или оказания первой помощи при поражении электрическим током с регистрацией в Журнале учета присвоения группы I по электробезопасности.</vt:lpstr>
      <vt:lpstr>Опасность поражения электрическим током характерна еще и тем, что пострадавший не может оказать себе помощь, а при неумелом оказании помощи может пострадать и тот, кто оказывает помощь. </vt:lpstr>
      <vt:lpstr>Презентация PowerPoint</vt:lpstr>
      <vt:lpstr>Презентация PowerPoint</vt:lpstr>
      <vt:lpstr> Биологическое выражается в раздражении и возбуждении живых клеток организма, что приводит к непроизвольным судорожным сокращениям мышц, нарушению нервной системы, органов дыхания и кровообращения. При этом могут наблюдаться обмороки, потеря сознания, расстройство речи, судороги, нарушение дыхания (вплоть до остановки). При тяжелой электро травме смерть может наступить мгновенно.</vt:lpstr>
      <vt:lpstr>2.4. По степени тяжести электротравмы классифицируются по четырем степеням: • I степень – судорожное сокращение мышц без потери сознания;  • II степень – судорожное сокращение мышц и потеря сознания;  • III степень – потеря сознания и нарушение функций сердечной деятельности и дыхания;  • IV степень – клиническая смерть.  </vt:lpstr>
      <vt:lpstr> Ожоги подразделяются на четыре степени:  • I степень – покраснение кожи;  • II степень – образование пузырей;  • III степень – обугливание кожи;  • IV степень – обугливание подкожной клетчатки, мышц, сосудов и т.п..  </vt:lpstr>
      <vt:lpstr>Презентация PowerPoint</vt:lpstr>
      <vt:lpstr>Виды поражения электрическим током: </vt:lpstr>
      <vt:lpstr>Продолжительность воздействия тока. Тяжесть поражения зависит от продолжительности воздействия электрического тока.  Время прохождения электрического тока имеет решающее значение для определения степени телесного повреждения.</vt:lpstr>
      <vt:lpstr>Презентация PowerPoint</vt:lpstr>
      <vt:lpstr>Презентация PowerPoint</vt:lpstr>
      <vt:lpstr>Презентация PowerPoint</vt:lpstr>
      <vt:lpstr>Путь электрического тока через тело человека</vt:lpstr>
      <vt:lpstr>Презентация PowerPoint</vt:lpstr>
      <vt:lpstr>Категории безопасных помещений, где используются электроустановки, не существует.   Опасность поражения электрическим током в любых помещениях существует всегда!</vt:lpstr>
      <vt:lpstr>Презентация PowerPoint</vt:lpstr>
      <vt:lpstr>В быту</vt:lpstr>
      <vt:lpstr>помни</vt:lpstr>
      <vt:lpstr>Внешние признаки неисправности  электроустройств</vt:lpstr>
      <vt:lpstr>Требования безопасности при эксплуатации электрооборудования</vt:lpstr>
      <vt:lpstr>Если степень защиты (класс) не указана в маркировке на оборудовании или в инструкциях по эксплуатации (паспорте) или они утеряны, то такие приборы должны быть проверены инженерно-техническим персоналом для определения пригодности к дальнейшей безопасной эксплуатации. </vt:lpstr>
      <vt:lpstr>Работать с несправным оборудованием можно только после устранения неисправности и наличии соответствующей записи в журнале технического обслуживания лицом, отвечающем за исправность электрооборудования. </vt:lpstr>
      <vt:lpstr>Презентация PowerPoint</vt:lpstr>
      <vt:lpstr>Презентация PowerPoint</vt:lpstr>
      <vt:lpstr>Первая помощь пострадавшим от действия электрического тока. </vt:lpstr>
      <vt:lpstr>Презентация PowerPoint</vt:lpstr>
      <vt:lpstr>Защитные средства при электротравмах</vt:lpstr>
      <vt:lpstr>При поражении электрическим током необходимо быстро освободить пострадавшего от действия тока - немедленно отключить ту часть электроустановки, которой касается пострадавший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БЕРЕГИТЕ СЕБЯ!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ИНСТРУКТАЖ ПО ОХРАНЕ ТРУДА   для не электротехнического персонала аттестуемого на I группу по электробезопасности</dc:title>
  <dc:creator>Пользователь Windows</dc:creator>
  <cp:lastModifiedBy>Пользователь Windows</cp:lastModifiedBy>
  <cp:revision>21</cp:revision>
  <dcterms:created xsi:type="dcterms:W3CDTF">2020-04-13T10:37:29Z</dcterms:created>
  <dcterms:modified xsi:type="dcterms:W3CDTF">2020-04-19T15:50:59Z</dcterms:modified>
</cp:coreProperties>
</file>