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5" r:id="rId2"/>
  </p:sldMasterIdLst>
  <p:notesMasterIdLst>
    <p:notesMasterId r:id="rId48"/>
  </p:notesMasterIdLst>
  <p:handoutMasterIdLst>
    <p:handoutMasterId r:id="rId49"/>
  </p:handoutMasterIdLst>
  <p:sldIdLst>
    <p:sldId id="318" r:id="rId3"/>
    <p:sldId id="390" r:id="rId4"/>
    <p:sldId id="429" r:id="rId5"/>
    <p:sldId id="380" r:id="rId6"/>
    <p:sldId id="323" r:id="rId7"/>
    <p:sldId id="407" r:id="rId8"/>
    <p:sldId id="408" r:id="rId9"/>
    <p:sldId id="421" r:id="rId10"/>
    <p:sldId id="422" r:id="rId11"/>
    <p:sldId id="409" r:id="rId12"/>
    <p:sldId id="381" r:id="rId13"/>
    <p:sldId id="382" r:id="rId14"/>
    <p:sldId id="383" r:id="rId15"/>
    <p:sldId id="384" r:id="rId16"/>
    <p:sldId id="389" r:id="rId17"/>
    <p:sldId id="405" r:id="rId18"/>
    <p:sldId id="404" r:id="rId19"/>
    <p:sldId id="354" r:id="rId20"/>
    <p:sldId id="324" r:id="rId21"/>
    <p:sldId id="412" r:id="rId22"/>
    <p:sldId id="413" r:id="rId23"/>
    <p:sldId id="414" r:id="rId24"/>
    <p:sldId id="415" r:id="rId25"/>
    <p:sldId id="418" r:id="rId26"/>
    <p:sldId id="355" r:id="rId27"/>
    <p:sldId id="356" r:id="rId28"/>
    <p:sldId id="419" r:id="rId29"/>
    <p:sldId id="357" r:id="rId30"/>
    <p:sldId id="423" r:id="rId31"/>
    <p:sldId id="424" r:id="rId32"/>
    <p:sldId id="394" r:id="rId33"/>
    <p:sldId id="395" r:id="rId34"/>
    <p:sldId id="397" r:id="rId35"/>
    <p:sldId id="368" r:id="rId36"/>
    <p:sldId id="379" r:id="rId37"/>
    <p:sldId id="369" r:id="rId38"/>
    <p:sldId id="426" r:id="rId39"/>
    <p:sldId id="370" r:id="rId40"/>
    <p:sldId id="420" r:id="rId41"/>
    <p:sldId id="371" r:id="rId42"/>
    <p:sldId id="373" r:id="rId43"/>
    <p:sldId id="417" r:id="rId44"/>
    <p:sldId id="425" r:id="rId45"/>
    <p:sldId id="427" r:id="rId46"/>
    <p:sldId id="428" r:id="rId47"/>
  </p:sldIdLst>
  <p:sldSz cx="9144000" cy="6858000" type="screen4x3"/>
  <p:notesSz cx="6797675" cy="9928225"/>
  <p:custDataLst>
    <p:tags r:id="rId5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00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BFD0329-5A07-4B0B-B3C4-EEDDBD024114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0985096-F1F4-4027-976E-BA38646035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616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F7EB45E-1305-46D7-8CEC-7079649477D1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FE74678-FBDF-4D99-A082-71BFBEFF0D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00572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11D31C9-957B-4E46-BFA4-90F9B08AA96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6125"/>
            <a:ext cx="4959350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D31939-804B-4263-96B3-9C2D4E7936CF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1EE6A7-FF47-4D86-9D3A-39F38928F83B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196664-94C7-4EA4-8333-ACE24F974B51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738081-4FB4-4EF8-87D0-839A168C4AD1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D92F71-C1C5-446C-8171-CED17222D09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624351-5B18-4F57-9FDB-8F9970ADC79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2ADBDD-F938-4847-BA13-B120EC353BC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A59653-1C7D-42B0-BF4F-3633273D7193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F84D70-DE44-40FC-9BB6-BD57E59FBB39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42A4E5-3C05-46ED-9716-6A3692A16055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08F3E6-9E15-40FB-B815-3D5E214F1B2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7FC958-E356-4E8E-B19F-C768745C71FF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0128FF-3042-4695-A178-774DD548E6B0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53037D-F425-4274-B802-031184F2AC42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588E50-BF7D-41E0-BF0E-D3BF8AE8574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933D8E-2485-4379-802A-9E09190D542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589704-716C-4492-8D14-938BC0BD439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9F502E-3826-44CA-A244-9A85491BF3D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7AAF93-6715-4E75-92DE-CBC043E03F5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6125"/>
            <a:ext cx="4959350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D387D1-779B-41DB-B23E-3903CE56DC44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9163" y="746125"/>
            <a:ext cx="4959350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C21D71-655E-49D6-91C1-2A54FAF2ED15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A8D06-2F6F-440F-89BB-B8EDD513B5E6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6444D-AD0F-490D-B580-12AC27CEA6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929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12BC3-9D5E-4568-B0E7-E3A7BDD1E776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A46DE-E942-443A-9169-0D243B005F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3326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FE9CD-8E16-48E6-ACD5-EC5E082CA905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84904-EE0A-4BD1-9D4F-2925FE770A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5718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56909-1803-4C83-8A33-E1C7DC650A41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66CAA-0D6C-4171-B1BA-FC73E3D85C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6987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F6CDB-74CF-4D06-855C-F41133B11801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E1188-F29C-437C-B1F1-656DD3C653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7519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EF53B-8677-4513-A15E-6F02D94BF97B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43AB3-52CE-491D-BCCD-4A80E564AF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707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5CF9-4F37-46EE-A848-6627D8D041BA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FC446-3E9D-47CE-B581-A1CC6CB8847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28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D756D-19C5-48DB-B363-43865CC34F68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8C46A-7F48-47F6-BA76-A3D90C1672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2795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9ABAC-F1DE-4459-BC37-8BFE5C8D1846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35D2A-57ED-4C7C-979F-12503A560B0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3204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51076-BB21-4416-96C0-026D0F09C589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EFF86-5179-4BF1-9D72-EED99C4F6E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410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B4FF7-CD54-4F33-859E-0C914ECBFEAA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1B88F-66D5-4758-8A3B-F2C806A0BE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6634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62D64-99BA-41C3-BAB4-EA4E6058745F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AEFF2-4588-4D21-A599-E754B77176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4143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9542B-311B-4C80-BB59-DD3DCA3F54BD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FE2A3-746A-4B6C-A604-BC697311DE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8823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2C310-C3EC-4F11-A77D-070624BBF1E8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C92C7-77A9-452D-82C8-4146975369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43125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C9F07-3CA9-4AEA-8D99-0710E04FEB3C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5F1F3-CE53-4726-A55A-8C12B0087B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09767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9635-F4F0-44C5-81F1-5B358A2638AD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D0D58-8E85-4568-97E5-03166C2DAC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5335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0027A-3786-47E4-9CE4-207D486F4D2E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33A08-06CB-45A6-A261-88DB6AC52C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4984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99819-03E0-4865-90A9-464189FAE7E9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C9298-7A01-4F2B-8113-3F495A3E6D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75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45857-7BB2-4708-8D57-DF3A4A2D90EA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263F8-EE51-48F2-B75F-BD46A70533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098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9A9A9-0E63-4C2E-9AA4-AC8872D0452B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5383A-4E76-41A2-AFC5-D0338B1A7FD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83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1EC7B-C92A-4568-9E91-86CCD97F7AFB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026E3-9336-4AB5-84DB-5C8F22DFF3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2286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71EC5-D464-4AD5-98D2-9FD5D2386A3A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40F38-4160-4A3B-8DFD-DE1116E5A3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7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CC165-E37E-4BCA-89B4-41FD152C5389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3F17D-FBA2-4546-A5BF-0F33CF67E3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69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6AF151-BD45-40CA-8973-ABC1E96EE851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F38093-9A74-4679-AFFD-6C51D68FDE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4" r:id="rId1"/>
    <p:sldLayoutId id="2147484155" r:id="rId2"/>
    <p:sldLayoutId id="2147484156" r:id="rId3"/>
    <p:sldLayoutId id="2147484157" r:id="rId4"/>
    <p:sldLayoutId id="2147484158" r:id="rId5"/>
    <p:sldLayoutId id="2147484159" r:id="rId6"/>
    <p:sldLayoutId id="2147484160" r:id="rId7"/>
    <p:sldLayoutId id="2147484161" r:id="rId8"/>
    <p:sldLayoutId id="2147484162" r:id="rId9"/>
    <p:sldLayoutId id="2147484163" r:id="rId10"/>
    <p:sldLayoutId id="2147484164" r:id="rId11"/>
    <p:sldLayoutId id="21474841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7643812" cy="1000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1857375" y="1214438"/>
            <a:ext cx="7086600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08F9B700-F31D-49C2-952C-97FDA8092BC6}" type="datetimeFigureOut">
              <a:rPr lang="ru-RU"/>
              <a:pPr>
                <a:defRPr/>
              </a:pPr>
              <a:t>22.01.2019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09902013-E10C-4ABB-AE12-726C4E444E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ln w="1841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ge.edu.r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pi.ru/content/otkrytyy-bank-zadaniy-eg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ge.sdamgia.r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054;&#1089;&#1086;&#1073;&#1077;&#1085;&#1085;&#1086;&#1089;&#1090;&#1080;%20E&#1043;&#1069;-&#1054;&#1043;&#1069;%20&#1087;&#1086;%20&#1072;&#1085;&#1075;&#1083;&#1080;&#1081;&#1089;&#1082;&#1086;&#1084;&#1091;%20&#1103;&#1079;&#1099;&#1082;&#1091;!!!.ppt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://img.rl0.ru/c0fac70d5bc27e51983964b6e511d943/200x200/www.internovosti.ru/photos/2011/9/25/m46637.jpg" TargetMode="External"/><Relationship Id="rId7" Type="http://schemas.openxmlformats.org/officeDocument/2006/relationships/hyperlink" Target="http://www.vyatsu.ru/uploads/2011/05/27/large/news603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hyperlink" Target="http://wlna.info/uploads/posts/2012-04/1333602906_1319777689_medium.jpg" TargetMode="External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edu.ru/ru/main/brief-glossary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allgen.files.wordpress.com/2010/07/test3.jpg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e.edu.ru/ru/main/legal-documents/index.php?id_4=17890&amp;from_4=1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ege.edu.ru/ru/main/brief-glossary/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png"/><Relationship Id="rId4" Type="http://schemas.openxmlformats.org/officeDocument/2006/relationships/oleObject" Target="../embeddings/__________Microsoft_Excel1.xls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7.png"/><Relationship Id="rId4" Type="http://schemas.openxmlformats.org/officeDocument/2006/relationships/oleObject" Target="../embeddings/__________Microsoft_Excel2.xls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2357438"/>
            <a:ext cx="8676456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Итоговая аттестация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в 2019 году</a:t>
            </a:r>
          </a:p>
        </p:txBody>
      </p:sp>
      <p:sp>
        <p:nvSpPr>
          <p:cNvPr id="4099" name="TextBox 9"/>
          <p:cNvSpPr txBox="1">
            <a:spLocks noChangeArrowheads="1"/>
          </p:cNvSpPr>
          <p:nvPr/>
        </p:nvSpPr>
        <p:spPr bwMode="auto">
          <a:xfrm>
            <a:off x="2446338" y="1570038"/>
            <a:ext cx="41433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2800">
                <a:latin typeface="Calibri" pitchFamily="34" charset="0"/>
              </a:rPr>
              <a:t>Родительское  собрание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Срок подачи заявления на ГИА</a:t>
            </a: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pitchFamily="34" charset="0"/>
              <a:buNone/>
            </a:pPr>
            <a:r>
              <a:rPr lang="ru-RU" sz="6000" b="1" smtClean="0"/>
              <a:t>11 класс – </a:t>
            </a:r>
            <a:r>
              <a:rPr lang="ru-RU" sz="6000" b="1" smtClean="0">
                <a:solidFill>
                  <a:srgbClr val="FF0000"/>
                </a:solidFill>
              </a:rPr>
              <a:t>до 1.02.2019г </a:t>
            </a:r>
          </a:p>
          <a:p>
            <a:pPr marL="0" indent="0">
              <a:buFont typeface="Arial" pitchFamily="34" charset="0"/>
              <a:buNone/>
            </a:pPr>
            <a:endParaRPr lang="ru-RU" sz="6000" b="1" smtClean="0"/>
          </a:p>
          <a:p>
            <a:pPr marL="0" indent="0" algn="ctr">
              <a:buFont typeface="Arial" pitchFamily="34" charset="0"/>
              <a:buNone/>
            </a:pPr>
            <a:r>
              <a:rPr lang="ru-RU" sz="6000" b="1" smtClean="0"/>
              <a:t>9 класс – </a:t>
            </a:r>
            <a:r>
              <a:rPr lang="ru-RU" sz="6000" b="1" smtClean="0">
                <a:solidFill>
                  <a:srgbClr val="FF0000"/>
                </a:solidFill>
              </a:rPr>
              <a:t>до 1.03.2019г</a:t>
            </a:r>
          </a:p>
        </p:txBody>
      </p:sp>
      <p:sp>
        <p:nvSpPr>
          <p:cNvPr id="13316" name="TextBox 15"/>
          <p:cNvSpPr txBox="1">
            <a:spLocks noChangeArrowheads="1"/>
          </p:cNvSpPr>
          <p:nvPr/>
        </p:nvSpPr>
        <p:spPr bwMode="auto">
          <a:xfrm>
            <a:off x="488950" y="5084763"/>
            <a:ext cx="8572500" cy="644525"/>
          </a:xfrm>
          <a:prstGeom prst="rect">
            <a:avLst/>
          </a:prstGeom>
          <a:noFill/>
          <a:ln>
            <a:noFill/>
          </a:ln>
          <a:effectLst>
            <a:outerShdw dist="38100" dir="5400000" algn="t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Заявление на имя директора школы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одзаголовок 4"/>
          <p:cNvSpPr txBox="1">
            <a:spLocks/>
          </p:cNvSpPr>
          <p:nvPr/>
        </p:nvSpPr>
        <p:spPr bwMode="auto">
          <a:xfrm>
            <a:off x="758825" y="442913"/>
            <a:ext cx="7126288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altLang="ru-RU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4339" name="TextBox 15"/>
          <p:cNvSpPr txBox="1">
            <a:spLocks noChangeArrowheads="1"/>
          </p:cNvSpPr>
          <p:nvPr/>
        </p:nvSpPr>
        <p:spPr bwMode="auto">
          <a:xfrm>
            <a:off x="285750" y="71438"/>
            <a:ext cx="8572500" cy="646112"/>
          </a:xfrm>
          <a:prstGeom prst="rect">
            <a:avLst/>
          </a:prstGeom>
          <a:noFill/>
          <a:ln>
            <a:noFill/>
          </a:ln>
          <a:effectLst>
            <a:outerShdw dist="38100" dir="5400000" algn="t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 Изменения после подачи заявления</a:t>
            </a:r>
          </a:p>
        </p:txBody>
      </p:sp>
      <p:sp>
        <p:nvSpPr>
          <p:cNvPr id="5126" name="Прямоугольник 26"/>
          <p:cNvSpPr>
            <a:spLocks noChangeArrowheads="1"/>
          </p:cNvSpPr>
          <p:nvPr/>
        </p:nvSpPr>
        <p:spPr bwMode="auto">
          <a:xfrm>
            <a:off x="463550" y="900113"/>
            <a:ext cx="8215313" cy="4714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TextBox 1"/>
          <p:cNvSpPr txBox="1">
            <a:spLocks noChangeArrowheads="1"/>
          </p:cNvSpPr>
          <p:nvPr/>
        </p:nvSpPr>
        <p:spPr bwMode="auto">
          <a:xfrm>
            <a:off x="758825" y="1412875"/>
            <a:ext cx="7885113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sz="3000">
                <a:latin typeface="Times New Roman" pitchFamily="18" charset="0"/>
                <a:cs typeface="Times New Roman" pitchFamily="18" charset="0"/>
              </a:rPr>
              <a:t>После 1 февраля (1 марта) 2019 года выпускник может изменить (дополнить) перечень указанных в заявлении экзаменов только </a:t>
            </a:r>
            <a:r>
              <a:rPr lang="ru-RU" sz="3000" u="sng">
                <a:latin typeface="Times New Roman" pitchFamily="18" charset="0"/>
                <a:cs typeface="Times New Roman" pitchFamily="18" charset="0"/>
              </a:rPr>
              <a:t>при наличии уважительных причин</a:t>
            </a:r>
            <a:r>
              <a:rPr lang="ru-RU" sz="3000">
                <a:latin typeface="Times New Roman" pitchFamily="18" charset="0"/>
                <a:cs typeface="Times New Roman" pitchFamily="18" charset="0"/>
              </a:rPr>
              <a:t> (болезнь или иные обстоятельства), </a:t>
            </a:r>
            <a:r>
              <a:rPr lang="ru-RU" sz="3000" u="sng">
                <a:latin typeface="Times New Roman" pitchFamily="18" charset="0"/>
                <a:cs typeface="Times New Roman" pitchFamily="18" charset="0"/>
              </a:rPr>
              <a:t>подтвержденных документально</a:t>
            </a:r>
            <a:r>
              <a:rPr lang="ru-RU" sz="3000">
                <a:latin typeface="Times New Roman" pitchFamily="18" charset="0"/>
                <a:cs typeface="Times New Roman" pitchFamily="18" charset="0"/>
              </a:rPr>
              <a:t>, обратившись </a:t>
            </a:r>
            <a:r>
              <a:rPr lang="ru-RU" sz="3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лично</a:t>
            </a:r>
            <a:r>
              <a:rPr lang="ru-RU" sz="3000">
                <a:latin typeface="Times New Roman" pitchFamily="18" charset="0"/>
                <a:cs typeface="Times New Roman" pitchFamily="18" charset="0"/>
              </a:rPr>
              <a:t> в государственную экзаменационную комиссию (</a:t>
            </a:r>
            <a:r>
              <a:rPr lang="ru-RU" sz="3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 школу</a:t>
            </a:r>
            <a:r>
              <a:rPr lang="ru-RU" sz="3000">
                <a:latin typeface="Times New Roman" pitchFamily="18" charset="0"/>
                <a:cs typeface="Times New Roman" pitchFamily="18" charset="0"/>
              </a:rPr>
              <a:t>) не позднее, чем за две недели до начала соответствующих экзаменов.</a:t>
            </a:r>
          </a:p>
          <a:p>
            <a:pPr algn="just" eaLnBrk="1" hangingPunct="1"/>
            <a:endParaRPr lang="ru-RU" sz="3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ручной ввод 1"/>
          <p:cNvSpPr/>
          <p:nvPr/>
        </p:nvSpPr>
        <p:spPr>
          <a:xfrm rot="5400000" flipH="1">
            <a:off x="4049713" y="-3573463"/>
            <a:ext cx="1081088" cy="8748713"/>
          </a:xfrm>
          <a:prstGeom prst="flowChartManualInp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18" name="Подзаголовок 4"/>
          <p:cNvSpPr txBox="1">
            <a:spLocks/>
          </p:cNvSpPr>
          <p:nvPr/>
        </p:nvSpPr>
        <p:spPr bwMode="auto">
          <a:xfrm>
            <a:off x="-323850" y="188913"/>
            <a:ext cx="8994775" cy="11525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charset="0"/>
              <a:buNone/>
              <a:defRPr/>
            </a:pPr>
            <a:r>
              <a:rPr lang="ru-RU" altLang="ru-RU" sz="3600" b="1" dirty="0" smtClean="0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Для получения аттестата о среднем общем образовании </a:t>
            </a:r>
            <a:r>
              <a:rPr lang="ru-RU" alt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(11 класс)</a:t>
            </a:r>
          </a:p>
        </p:txBody>
      </p:sp>
      <p:sp>
        <p:nvSpPr>
          <p:cNvPr id="5126" name="Прямоугольник 26"/>
          <p:cNvSpPr>
            <a:spLocks noChangeArrowheads="1"/>
          </p:cNvSpPr>
          <p:nvPr/>
        </p:nvSpPr>
        <p:spPr bwMode="auto">
          <a:xfrm>
            <a:off x="1692275" y="1484313"/>
            <a:ext cx="7058025" cy="16573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сдают 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обязательных предмета - русский язык и математику (база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профиль). </a:t>
            </a:r>
          </a:p>
        </p:txBody>
      </p:sp>
      <p:sp>
        <p:nvSpPr>
          <p:cNvPr id="5" name="Прямоугольник 26"/>
          <p:cNvSpPr>
            <a:spLocks noChangeArrowheads="1"/>
          </p:cNvSpPr>
          <p:nvPr/>
        </p:nvSpPr>
        <p:spPr bwMode="auto">
          <a:xfrm>
            <a:off x="1692275" y="4652963"/>
            <a:ext cx="7058025" cy="1512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сдают 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обязательных предмета - русский язык и математику 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экзамена по выбору. 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ручной ввод 7"/>
          <p:cNvSpPr/>
          <p:nvPr/>
        </p:nvSpPr>
        <p:spPr>
          <a:xfrm rot="5400000" flipH="1">
            <a:off x="4202907" y="-477044"/>
            <a:ext cx="1079500" cy="8748713"/>
          </a:xfrm>
          <a:prstGeom prst="flowChartManualInp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22" name="Подзаголовок 4"/>
          <p:cNvSpPr txBox="1">
            <a:spLocks/>
          </p:cNvSpPr>
          <p:nvPr/>
        </p:nvSpPr>
        <p:spPr bwMode="auto">
          <a:xfrm>
            <a:off x="34925" y="3284538"/>
            <a:ext cx="8715375" cy="13684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Arial" charset="0"/>
              <a:buNone/>
              <a:defRPr/>
            </a:pPr>
            <a:r>
              <a:rPr lang="ru-RU" altLang="ru-RU" sz="3600" b="1" dirty="0" smtClean="0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Для получения аттестата об основном общем образовании </a:t>
            </a:r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класс)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5"/>
          <p:cNvSpPr txBox="1">
            <a:spLocks noChangeArrowheads="1"/>
          </p:cNvSpPr>
          <p:nvPr/>
        </p:nvSpPr>
        <p:spPr bwMode="auto">
          <a:xfrm>
            <a:off x="285750" y="71438"/>
            <a:ext cx="8572500" cy="646112"/>
          </a:xfrm>
          <a:prstGeom prst="rect">
            <a:avLst/>
          </a:prstGeom>
          <a:noFill/>
          <a:ln>
            <a:noFill/>
          </a:ln>
          <a:effectLst>
            <a:outerShdw dist="38100" dir="5400000" algn="t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 ВАЖНО!</a:t>
            </a:r>
            <a:r>
              <a:rPr lang="ru-RU" altLang="ru-RU" sz="3600"/>
              <a:t> </a:t>
            </a:r>
            <a:r>
              <a:rPr lang="ru-RU" altLang="ru-RU" sz="3600">
                <a:solidFill>
                  <a:srgbClr val="FF0000"/>
                </a:solidFill>
              </a:rPr>
              <a:t>(11 класс)</a:t>
            </a:r>
            <a:endParaRPr lang="ru-RU" alt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Прямоугольник 26"/>
          <p:cNvSpPr>
            <a:spLocks noChangeArrowheads="1"/>
          </p:cNvSpPr>
          <p:nvPr/>
        </p:nvSpPr>
        <p:spPr bwMode="auto">
          <a:xfrm>
            <a:off x="533400" y="1268413"/>
            <a:ext cx="8215313" cy="4714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TextBox 1"/>
          <p:cNvSpPr txBox="1">
            <a:spLocks noChangeArrowheads="1"/>
          </p:cNvSpPr>
          <p:nvPr/>
        </p:nvSpPr>
        <p:spPr bwMode="auto">
          <a:xfrm>
            <a:off x="539750" y="1527175"/>
            <a:ext cx="8104188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3000">
                <a:latin typeface="Times New Roman" pitchFamily="18" charset="0"/>
                <a:cs typeface="Times New Roman" pitchFamily="18" charset="0"/>
              </a:rPr>
              <a:t>Перечень вступительных испытаний в вузах для всех специальностей (направлений подготовки) определяется приказом Минобрнауки России. </a:t>
            </a:r>
          </a:p>
          <a:p>
            <a:pPr algn="ctr" eaLnBrk="1" hangingPunct="1"/>
            <a:endParaRPr lang="ru-RU" sz="300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3000">
                <a:latin typeface="Times New Roman" pitchFamily="18" charset="0"/>
                <a:cs typeface="Times New Roman" pitchFamily="18" charset="0"/>
              </a:rPr>
              <a:t>Каждый вуз выбирает из этого перечня те или иные предметы, которые должны представить в своих правилах приема и объявить </a:t>
            </a:r>
          </a:p>
          <a:p>
            <a:pPr algn="ctr" eaLnBrk="1" hangingPunct="1"/>
            <a:r>
              <a:rPr lang="ru-RU" sz="3000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1октября 2018 года.</a:t>
            </a:r>
          </a:p>
          <a:p>
            <a:pPr eaLnBrk="1" hangingPunct="1"/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ручной ввод 4"/>
          <p:cNvSpPr/>
          <p:nvPr/>
        </p:nvSpPr>
        <p:spPr>
          <a:xfrm rot="5400000" flipH="1">
            <a:off x="3933826" y="-3494088"/>
            <a:ext cx="1382712" cy="8748713"/>
          </a:xfrm>
          <a:prstGeom prst="flowChartManualInp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11" name="Подзаголовок 4"/>
          <p:cNvSpPr txBox="1">
            <a:spLocks/>
          </p:cNvSpPr>
          <p:nvPr/>
        </p:nvSpPr>
        <p:spPr bwMode="auto">
          <a:xfrm>
            <a:off x="758825" y="442913"/>
            <a:ext cx="7126288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altLang="ru-RU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412" name="TextBox 15"/>
          <p:cNvSpPr txBox="1">
            <a:spLocks noChangeArrowheads="1"/>
          </p:cNvSpPr>
          <p:nvPr/>
        </p:nvSpPr>
        <p:spPr bwMode="auto">
          <a:xfrm>
            <a:off x="247650" y="115888"/>
            <a:ext cx="8572500" cy="1431925"/>
          </a:xfrm>
          <a:prstGeom prst="rect">
            <a:avLst/>
          </a:prstGeom>
          <a:noFill/>
          <a:ln>
            <a:noFill/>
          </a:ln>
          <a:effectLst>
            <a:outerShdw dist="38100" dir="5400000" algn="t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28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9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Нормативные правовые документы, оперативная официальная информация, демоверсии, открытый банк заданий ГИА</a:t>
            </a:r>
          </a:p>
        </p:txBody>
      </p:sp>
      <p:sp>
        <p:nvSpPr>
          <p:cNvPr id="5126" name="Прямоугольник 26"/>
          <p:cNvSpPr>
            <a:spLocks noChangeArrowheads="1"/>
          </p:cNvSpPr>
          <p:nvPr/>
        </p:nvSpPr>
        <p:spPr bwMode="auto">
          <a:xfrm>
            <a:off x="500063" y="1785938"/>
            <a:ext cx="8358187" cy="4714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портал : </a:t>
            </a:r>
            <a:r>
              <a:rPr lang="ru-RU" sz="3200" dirty="0">
                <a:hlinkClick r:id="rId3"/>
              </a:rPr>
              <a:t>http://ege.edu.ru/</a:t>
            </a:r>
            <a:endParaRPr lang="ru-RU" sz="3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/>
          </a:p>
          <a:p>
            <a:pPr marL="268288" indent="-2682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dirty="0"/>
              <a:t>   </a:t>
            </a:r>
          </a:p>
          <a:p>
            <a:pPr indent="35004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httр://ob</a:t>
            </a:r>
            <a:r>
              <a:rPr lang="en-US" sz="3200" dirty="0" err="1"/>
              <a:t>rn</a:t>
            </a:r>
            <a:r>
              <a:rPr lang="ru-RU" sz="3200" dirty="0" err="1"/>
              <a:t>adzor.g</a:t>
            </a:r>
            <a:r>
              <a:rPr lang="en-US" sz="3200" dirty="0"/>
              <a:t>o</a:t>
            </a:r>
            <a:r>
              <a:rPr lang="ru-RU" sz="3200" dirty="0"/>
              <a:t>v.ru/ </a:t>
            </a:r>
          </a:p>
          <a:p>
            <a:pPr indent="350043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800" dirty="0"/>
          </a:p>
          <a:p>
            <a:pPr marL="3500438" indent="-35004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сайт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России: </a:t>
            </a:r>
            <a:r>
              <a:rPr lang="en-US" sz="3200" dirty="0" err="1"/>
              <a:t>htt</a:t>
            </a:r>
            <a:r>
              <a:rPr lang="ru-RU" sz="3200" dirty="0"/>
              <a:t>р://минобрнауки.рф/ </a:t>
            </a:r>
          </a:p>
          <a:p>
            <a:pPr marL="3500438" indent="-350043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/>
          </a:p>
          <a:p>
            <a:pPr marL="3500438" indent="-35004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банк заданий ЕГЭ (ОГЭ): </a:t>
            </a:r>
            <a:r>
              <a:rPr lang="ru-RU" sz="3200" dirty="0"/>
              <a:t>http://www.fipi.</a:t>
            </a:r>
            <a:r>
              <a:rPr lang="en-US" sz="3200" dirty="0" err="1"/>
              <a:t>ru</a:t>
            </a:r>
            <a:r>
              <a:rPr lang="ru-RU" sz="3200" dirty="0"/>
              <a:t>/</a:t>
            </a:r>
            <a:r>
              <a:rPr lang="ru-RU" sz="3200" dirty="0" err="1"/>
              <a:t>confent</a:t>
            </a:r>
            <a:r>
              <a:rPr lang="ru-RU" sz="3200" dirty="0"/>
              <a:t>/</a:t>
            </a:r>
            <a:r>
              <a:rPr lang="ru-RU" sz="3200" dirty="0" err="1"/>
              <a:t>otkrytyy-bank-zadaniy-ege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ъект 2"/>
          <p:cNvSpPr txBox="1">
            <a:spLocks/>
          </p:cNvSpPr>
          <p:nvPr/>
        </p:nvSpPr>
        <p:spPr bwMode="auto">
          <a:xfrm>
            <a:off x="4716463" y="-3492500"/>
            <a:ext cx="5976937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endParaRPr lang="ru-RU" altLang="ru-RU" sz="1400">
              <a:solidFill>
                <a:srgbClr val="2E3192"/>
              </a:solidFill>
              <a:latin typeface="Cambria" pitchFamily="18" charset="0"/>
            </a:endParaRPr>
          </a:p>
        </p:txBody>
      </p:sp>
      <p:sp>
        <p:nvSpPr>
          <p:cNvPr id="6155" name="Прямоугольник 19"/>
          <p:cNvSpPr>
            <a:spLocks noChangeArrowheads="1"/>
          </p:cNvSpPr>
          <p:nvPr/>
        </p:nvSpPr>
        <p:spPr bwMode="auto">
          <a:xfrm>
            <a:off x="395288" y="1116013"/>
            <a:ext cx="8429625" cy="54816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87852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buFont typeface="Arial" pitchFamily="34" charset="0"/>
              <a:buNone/>
            </a:pPr>
            <a:r>
              <a:rPr lang="ru-RU" altLang="ru-RU" sz="32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Какой уровень математики выбрать </a:t>
            </a:r>
          </a:p>
          <a:p>
            <a:pPr algn="ctr" eaLnBrk="1" hangingPunct="1">
              <a:buFont typeface="Arial" pitchFamily="34" charset="0"/>
              <a:buNone/>
            </a:pPr>
            <a:r>
              <a:rPr lang="ru-RU" altLang="ru-RU" sz="32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(11 класс)? </a:t>
            </a:r>
          </a:p>
        </p:txBody>
      </p:sp>
      <p:sp>
        <p:nvSpPr>
          <p:cNvPr id="18437" name="TextBox 1"/>
          <p:cNvSpPr txBox="1">
            <a:spLocks noChangeArrowheads="1"/>
          </p:cNvSpPr>
          <p:nvPr/>
        </p:nvSpPr>
        <p:spPr bwMode="auto">
          <a:xfrm>
            <a:off x="371475" y="1292225"/>
            <a:ext cx="8429625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ru-RU" sz="2800" u="sng">
                <a:latin typeface="Times New Roman" pitchFamily="18" charset="0"/>
                <a:cs typeface="Times New Roman" pitchFamily="18" charset="0"/>
              </a:rPr>
              <a:t>Базовый уро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вень необходим, чтобы </a:t>
            </a:r>
            <a:r>
              <a:rPr lang="ru-RU" sz="2800" u="sng">
                <a:latin typeface="Times New Roman" pitchFamily="18" charset="0"/>
                <a:cs typeface="Times New Roman" pitchFamily="18" charset="0"/>
              </a:rPr>
              <a:t>получить аттестат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и иметь возможность поступить в вуз, где математика не является вступительным экзаменом. </a:t>
            </a:r>
          </a:p>
          <a:p>
            <a:pPr eaLnBrk="1" hangingPunct="1">
              <a:buFont typeface="Arial" pitchFamily="34" charset="0"/>
              <a:buChar char="•"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Экзамен по математике </a:t>
            </a:r>
            <a:r>
              <a:rPr lang="ru-RU" sz="2800" u="sng">
                <a:latin typeface="Times New Roman" pitchFamily="18" charset="0"/>
                <a:cs typeface="Times New Roman" pitchFamily="18" charset="0"/>
              </a:rPr>
              <a:t>профильного уровня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сдают школьники, которые планируют поступление </a:t>
            </a:r>
            <a:r>
              <a:rPr lang="ru-RU" sz="2800" u="sng">
                <a:latin typeface="Times New Roman" pitchFamily="18" charset="0"/>
                <a:cs typeface="Times New Roman" pitchFamily="18" charset="0"/>
              </a:rPr>
              <a:t>в вуз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, где математика внесена в перечень обязательных вступительных испытаний. </a:t>
            </a:r>
          </a:p>
          <a:p>
            <a:pPr eaLnBrk="1" hangingPunct="1">
              <a:buFont typeface="Arial" pitchFamily="34" charset="0"/>
              <a:buChar char="•"/>
            </a:pP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ru-RU" sz="2800">
                <a:latin typeface="Times New Roman" pitchFamily="18" charset="0"/>
                <a:cs typeface="Times New Roman" pitchFamily="18" charset="0"/>
              </a:rPr>
              <a:t>Выпускники могут выбрать экзамен по базовой или экзамен по профильной математике.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635125"/>
            <a:ext cx="882015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755650" y="119063"/>
            <a:ext cx="69119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ЕГЭ по математике</a:t>
            </a:r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323850" y="908050"/>
            <a:ext cx="84248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>
                <a:hlinkClick r:id="rId3"/>
              </a:rPr>
              <a:t>http://www.fipi.ru/content/otkrytyy-bank-zadaniy-ege</a:t>
            </a:r>
            <a:endParaRPr lang="ru-RU" sz="2800"/>
          </a:p>
          <a:p>
            <a:pPr eaLnBrk="1" hangingPunct="1"/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2" r="25000" b="30051"/>
          <a:stretch>
            <a:fillRect/>
          </a:stretch>
        </p:blipFill>
        <p:spPr bwMode="auto">
          <a:xfrm>
            <a:off x="611188" y="1308100"/>
            <a:ext cx="7705725" cy="554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755650" y="119063"/>
            <a:ext cx="69119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ЕГЭ по математике</a:t>
            </a:r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4067175" y="692150"/>
            <a:ext cx="64817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hlinkClick r:id="rId3"/>
              </a:rPr>
              <a:t>https://ege.sdamgia.ru/</a:t>
            </a:r>
            <a:endParaRPr lang="ru-RU" sz="3200"/>
          </a:p>
          <a:p>
            <a:pPr eaLnBrk="1" hangingPunct="1"/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5"/>
          <p:cNvSpPr txBox="1">
            <a:spLocks noChangeArrowheads="1"/>
          </p:cNvSpPr>
          <p:nvPr/>
        </p:nvSpPr>
        <p:spPr bwMode="auto">
          <a:xfrm>
            <a:off x="142875" y="15875"/>
            <a:ext cx="9144000" cy="708025"/>
          </a:xfrm>
          <a:prstGeom prst="rect">
            <a:avLst/>
          </a:prstGeom>
          <a:noFill/>
          <a:ln>
            <a:noFill/>
          </a:ln>
          <a:effectLst>
            <a:outerShdw dist="38100" dir="5400000" algn="t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en-US" altLang="ru-RU" sz="6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pitchFamily="34" charset="0"/>
              <a:buNone/>
            </a:pPr>
            <a:r>
              <a:rPr lang="ru-RU" altLang="ru-RU" sz="34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Пересдача математики</a:t>
            </a:r>
          </a:p>
        </p:txBody>
      </p:sp>
      <p:sp>
        <p:nvSpPr>
          <p:cNvPr id="9" name="Прямоугольник 9"/>
          <p:cNvSpPr>
            <a:spLocks noChangeArrowheads="1"/>
          </p:cNvSpPr>
          <p:nvPr/>
        </p:nvSpPr>
        <p:spPr bwMode="auto">
          <a:xfrm>
            <a:off x="433388" y="836613"/>
            <a:ext cx="8675687" cy="58324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TextBox 1"/>
          <p:cNvSpPr txBox="1">
            <a:spLocks noChangeArrowheads="1"/>
          </p:cNvSpPr>
          <p:nvPr/>
        </p:nvSpPr>
        <p:spPr bwMode="auto">
          <a:xfrm>
            <a:off x="376238" y="1457325"/>
            <a:ext cx="86756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400">
                <a:latin typeface="Times New Roman" pitchFamily="18" charset="0"/>
                <a:cs typeface="Times New Roman" pitchFamily="18" charset="0"/>
              </a:rPr>
              <a:t>Если обучающийся выбрал для сдачи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ЕГЭ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по математике профильного уровня и получил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неудовлетворительный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результат, то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несданный уровень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по математике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может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пересдать или поменять на базовый уровень.</a:t>
            </a:r>
          </a:p>
          <a:p>
            <a:pPr eaLnBrk="1" hangingPunct="1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4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5"/>
          <p:cNvSpPr txBox="1">
            <a:spLocks noChangeArrowheads="1"/>
          </p:cNvSpPr>
          <p:nvPr/>
        </p:nvSpPr>
        <p:spPr bwMode="auto">
          <a:xfrm>
            <a:off x="142875" y="119063"/>
            <a:ext cx="9144000" cy="584200"/>
          </a:xfrm>
          <a:prstGeom prst="rect">
            <a:avLst/>
          </a:prstGeom>
          <a:noFill/>
          <a:ln>
            <a:noFill/>
          </a:ln>
          <a:effectLst>
            <a:outerShdw dist="38100" dir="5400000" algn="t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ГИА по иностранным языкам</a:t>
            </a:r>
          </a:p>
        </p:txBody>
      </p:sp>
      <p:sp>
        <p:nvSpPr>
          <p:cNvPr id="22531" name="Объект 2"/>
          <p:cNvSpPr txBox="1">
            <a:spLocks/>
          </p:cNvSpPr>
          <p:nvPr/>
        </p:nvSpPr>
        <p:spPr bwMode="auto">
          <a:xfrm>
            <a:off x="4716463" y="-3492500"/>
            <a:ext cx="5976937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</a:pPr>
            <a:endParaRPr lang="ru-RU" altLang="ru-RU" sz="1400">
              <a:solidFill>
                <a:srgbClr val="2E3192"/>
              </a:solidFill>
              <a:latin typeface="Cambria" pitchFamily="18" charset="0"/>
            </a:endParaRPr>
          </a:p>
        </p:txBody>
      </p:sp>
      <p:sp>
        <p:nvSpPr>
          <p:cNvPr id="6149" name="Прямоугольник 8"/>
          <p:cNvSpPr>
            <a:spLocks noChangeArrowheads="1"/>
          </p:cNvSpPr>
          <p:nvPr/>
        </p:nvSpPr>
        <p:spPr bwMode="auto">
          <a:xfrm>
            <a:off x="684213" y="908050"/>
            <a:ext cx="8064500" cy="1431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Раздел «Говорение» в ЕГЭ по иностранным языкам 80(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письм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.) + 20(устно) баллов (два дня).</a:t>
            </a:r>
          </a:p>
        </p:txBody>
      </p:sp>
      <p:sp>
        <p:nvSpPr>
          <p:cNvPr id="6150" name="Прямоугольник 9">
            <a:hlinkClick r:id="rId3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1403350" y="5300663"/>
            <a:ext cx="6553200" cy="9350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Сдается на АРМ ученика (компьютер).</a:t>
            </a:r>
          </a:p>
        </p:txBody>
      </p:sp>
      <p:sp>
        <p:nvSpPr>
          <p:cNvPr id="7" name="Прямоугольник 8"/>
          <p:cNvSpPr>
            <a:spLocks noChangeArrowheads="1"/>
          </p:cNvSpPr>
          <p:nvPr/>
        </p:nvSpPr>
        <p:spPr bwMode="auto">
          <a:xfrm>
            <a:off x="684213" y="4221163"/>
            <a:ext cx="8064500" cy="9286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Раздел «Говорение»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ОГЭ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 иностранным языкам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обязателен.</a:t>
            </a:r>
          </a:p>
        </p:txBody>
      </p:sp>
      <p:sp>
        <p:nvSpPr>
          <p:cNvPr id="8" name="Прямоугольник 8"/>
          <p:cNvSpPr>
            <a:spLocks noChangeArrowheads="1"/>
          </p:cNvSpPr>
          <p:nvPr/>
        </p:nvSpPr>
        <p:spPr bwMode="auto">
          <a:xfrm>
            <a:off x="1331913" y="2492375"/>
            <a:ext cx="7416800" cy="12969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ГИА по иностранным языкам включает письменную часть и устную часть, проходит в два дня в разных пунктах.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431800"/>
          </a:xfrm>
        </p:spPr>
        <p:txBody>
          <a:bodyPr/>
          <a:lstStyle/>
          <a:p>
            <a:pPr>
              <a:defRPr/>
            </a:pPr>
            <a:r>
              <a:rPr lang="ru-RU" altLang="ru-RU" sz="3600" b="1" dirty="0">
                <a:solidFill>
                  <a:srgbClr val="2E319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ГИА</a:t>
            </a:r>
          </a:p>
        </p:txBody>
      </p:sp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611188" y="1844675"/>
            <a:ext cx="3816350" cy="367823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Государственный Экзамен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Сдают выпускники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класса</a:t>
            </a:r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5003800" y="1844675"/>
            <a:ext cx="3816350" cy="367823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ОГЭ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Экзамен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Сдают выпускники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класса</a:t>
            </a:r>
          </a:p>
        </p:txBody>
      </p:sp>
      <p:cxnSp>
        <p:nvCxnSpPr>
          <p:cNvPr id="3" name="Прямая со стрелкой 2"/>
          <p:cNvCxnSpPr>
            <a:endCxn id="5123" idx="0"/>
          </p:cNvCxnSpPr>
          <p:nvPr/>
        </p:nvCxnSpPr>
        <p:spPr>
          <a:xfrm flipH="1">
            <a:off x="2519363" y="620713"/>
            <a:ext cx="2063750" cy="1223962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>
            <a:stCxn id="5122" idx="2"/>
          </p:cNvCxnSpPr>
          <p:nvPr/>
        </p:nvCxnSpPr>
        <p:spPr>
          <a:xfrm>
            <a:off x="4583113" y="620713"/>
            <a:ext cx="2365375" cy="1223962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1042988" y="196850"/>
            <a:ext cx="7850187" cy="65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/>
              <a:t>Основной период сдачи ЕГЭ 11 класс </a:t>
            </a:r>
          </a:p>
          <a:p>
            <a:r>
              <a:rPr lang="ru-RU" sz="2400" b="1"/>
              <a:t>27 мая</a:t>
            </a:r>
            <a:r>
              <a:rPr lang="ru-RU" sz="2400"/>
              <a:t> (пн) —  география, литература</a:t>
            </a:r>
          </a:p>
          <a:p>
            <a:r>
              <a:rPr lang="ru-RU" sz="2400" b="1"/>
              <a:t>29 мая</a:t>
            </a:r>
            <a:r>
              <a:rPr lang="ru-RU" sz="2400"/>
              <a:t> (ср) — математика Б, П</a:t>
            </a:r>
          </a:p>
          <a:p>
            <a:r>
              <a:rPr lang="ru-RU" sz="2400" b="1"/>
              <a:t>31 мая</a:t>
            </a:r>
            <a:r>
              <a:rPr lang="ru-RU" sz="2400"/>
              <a:t> (пт) — история, химия</a:t>
            </a:r>
          </a:p>
          <a:p>
            <a:r>
              <a:rPr lang="ru-RU" sz="2400" b="1"/>
              <a:t>3 июня</a:t>
            </a:r>
            <a:r>
              <a:rPr lang="ru-RU" sz="2400"/>
              <a:t> (пн)—  русский язык</a:t>
            </a:r>
          </a:p>
          <a:p>
            <a:r>
              <a:rPr lang="ru-RU" sz="2400" b="1"/>
              <a:t>5 июня</a:t>
            </a:r>
            <a:r>
              <a:rPr lang="ru-RU" sz="2400"/>
              <a:t> (ср) — иностранные языки (письменно), физика</a:t>
            </a:r>
          </a:p>
          <a:p>
            <a:r>
              <a:rPr lang="ru-RU" sz="2400" b="1"/>
              <a:t>7 июня</a:t>
            </a:r>
            <a:r>
              <a:rPr lang="ru-RU" sz="2400"/>
              <a:t> (пт) — иностранные языки (устно)</a:t>
            </a:r>
          </a:p>
          <a:p>
            <a:r>
              <a:rPr lang="ru-RU" sz="2400" b="1"/>
              <a:t>8 июня</a:t>
            </a:r>
            <a:r>
              <a:rPr lang="ru-RU" sz="2400"/>
              <a:t> (сб) —  иностранные языки (устно)</a:t>
            </a:r>
          </a:p>
          <a:p>
            <a:r>
              <a:rPr lang="ru-RU" sz="2400" b="1"/>
              <a:t>10 июня</a:t>
            </a:r>
            <a:r>
              <a:rPr lang="ru-RU" sz="2400"/>
              <a:t> (пн) — обществознание</a:t>
            </a:r>
          </a:p>
          <a:p>
            <a:r>
              <a:rPr lang="ru-RU" sz="2400" b="1"/>
              <a:t>13 июня</a:t>
            </a:r>
            <a:r>
              <a:rPr lang="ru-RU" sz="2400"/>
              <a:t> (чт) — биология, информатика и ИКТ</a:t>
            </a:r>
            <a:r>
              <a:rPr lang="ru-RU"/>
              <a:t> </a:t>
            </a:r>
          </a:p>
          <a:p>
            <a:pPr algn="ctr"/>
            <a:r>
              <a:rPr lang="ru-RU" b="1" i="1"/>
              <a:t>Резервные дни:</a:t>
            </a:r>
            <a:endParaRPr lang="ru-RU"/>
          </a:p>
          <a:p>
            <a:r>
              <a:rPr lang="ru-RU" b="1"/>
              <a:t>17 июня</a:t>
            </a:r>
            <a:r>
              <a:rPr lang="ru-RU"/>
              <a:t> (пн) — география, литература</a:t>
            </a:r>
          </a:p>
          <a:p>
            <a:r>
              <a:rPr lang="ru-RU" b="1"/>
              <a:t>18 июня</a:t>
            </a:r>
            <a:r>
              <a:rPr lang="ru-RU"/>
              <a:t> (вт) — история, физика</a:t>
            </a:r>
          </a:p>
          <a:p>
            <a:r>
              <a:rPr lang="ru-RU" b="1"/>
              <a:t>20 июня</a:t>
            </a:r>
            <a:r>
              <a:rPr lang="ru-RU"/>
              <a:t> (чт) — биология, информатика и ИКТ, химия</a:t>
            </a:r>
          </a:p>
          <a:p>
            <a:r>
              <a:rPr lang="ru-RU" b="1" u="sng"/>
              <a:t>24 июня (пн) — математика Б, П</a:t>
            </a:r>
          </a:p>
          <a:p>
            <a:r>
              <a:rPr lang="ru-RU" b="1" u="sng"/>
              <a:t>26 июня (ср) — русский язык</a:t>
            </a:r>
          </a:p>
          <a:p>
            <a:r>
              <a:rPr lang="ru-RU" b="1"/>
              <a:t>27 июня</a:t>
            </a:r>
            <a:r>
              <a:rPr lang="ru-RU"/>
              <a:t> (чт) — иностранные языки (устно)</a:t>
            </a:r>
          </a:p>
          <a:p>
            <a:r>
              <a:rPr lang="ru-RU" b="1"/>
              <a:t>28 июня</a:t>
            </a:r>
            <a:r>
              <a:rPr lang="ru-RU"/>
              <a:t> (пт) — обществознание, иностранные языки (письменно)</a:t>
            </a:r>
          </a:p>
          <a:p>
            <a:r>
              <a:rPr lang="ru-RU" b="1"/>
              <a:t>1 июля</a:t>
            </a:r>
            <a:r>
              <a:rPr lang="ru-RU"/>
              <a:t> (пн) — по всем учебным предметам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755650" y="1196975"/>
            <a:ext cx="7777163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/>
              <a:t>Дополнительный период (сентябрьские сроки)</a:t>
            </a:r>
          </a:p>
          <a:p>
            <a:endParaRPr lang="ru-RU" b="1"/>
          </a:p>
          <a:p>
            <a:r>
              <a:rPr lang="ru-RU" b="1"/>
              <a:t>3 сентября</a:t>
            </a:r>
            <a:r>
              <a:rPr lang="ru-RU"/>
              <a:t> (вт) - русский язык </a:t>
            </a:r>
            <a:r>
              <a:rPr lang="ru-RU" i="1"/>
              <a:t> </a:t>
            </a:r>
            <a:endParaRPr lang="ru-RU"/>
          </a:p>
          <a:p>
            <a:r>
              <a:rPr lang="ru-RU" b="1"/>
              <a:t>6 сентября</a:t>
            </a:r>
            <a:r>
              <a:rPr lang="ru-RU"/>
              <a:t> (пт) - математика база </a:t>
            </a:r>
            <a:r>
              <a:rPr lang="ru-RU" i="1"/>
              <a:t> </a:t>
            </a:r>
            <a:endParaRPr lang="ru-RU"/>
          </a:p>
          <a:p>
            <a:endParaRPr lang="ru-RU" b="1" i="1"/>
          </a:p>
          <a:p>
            <a:r>
              <a:rPr lang="ru-RU" b="1" i="1"/>
              <a:t>Резервный день: </a:t>
            </a:r>
            <a:endParaRPr lang="ru-RU"/>
          </a:p>
          <a:p>
            <a:r>
              <a:rPr lang="ru-RU" b="1"/>
              <a:t>21 сентября</a:t>
            </a:r>
            <a:r>
              <a:rPr lang="ru-RU"/>
              <a:t> (сб) - математика база, русский язык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3"/>
          <p:cNvSpPr>
            <a:spLocks noChangeArrowheads="1"/>
          </p:cNvSpPr>
          <p:nvPr/>
        </p:nvSpPr>
        <p:spPr bwMode="auto">
          <a:xfrm>
            <a:off x="604838" y="322263"/>
            <a:ext cx="8137525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000" b="1"/>
              <a:t>Основной период сдачи ОГЭ 9 класс</a:t>
            </a:r>
          </a:p>
          <a:p>
            <a:endParaRPr lang="ru-RU" sz="2000" b="1"/>
          </a:p>
          <a:p>
            <a:r>
              <a:rPr lang="ru-RU" sz="2000" b="1"/>
              <a:t>24 мая</a:t>
            </a:r>
            <a:r>
              <a:rPr lang="ru-RU" sz="2000"/>
              <a:t> (пт) — иностранные языки</a:t>
            </a:r>
          </a:p>
          <a:p>
            <a:r>
              <a:rPr lang="ru-RU" sz="2000" b="1"/>
              <a:t>25 мая </a:t>
            </a:r>
            <a:r>
              <a:rPr lang="ru-RU" sz="2000"/>
              <a:t>(сб) — иностранные языки</a:t>
            </a:r>
          </a:p>
          <a:p>
            <a:r>
              <a:rPr lang="ru-RU" sz="2000" b="1"/>
              <a:t>28 мая</a:t>
            </a:r>
            <a:r>
              <a:rPr lang="ru-RU" sz="2000"/>
              <a:t> (вт) — русский язык</a:t>
            </a:r>
          </a:p>
          <a:p>
            <a:r>
              <a:rPr lang="ru-RU" sz="2000" b="1"/>
              <a:t>30 мая</a:t>
            </a:r>
            <a:r>
              <a:rPr lang="ru-RU" sz="2000"/>
              <a:t> (чт) — обществознание</a:t>
            </a:r>
          </a:p>
          <a:p>
            <a:r>
              <a:rPr lang="ru-RU" sz="2000" b="1"/>
              <a:t>4 июня</a:t>
            </a:r>
            <a:r>
              <a:rPr lang="ru-RU" sz="2000"/>
              <a:t> (вт) — обществознание, информатика и ИКТ, география, физика</a:t>
            </a:r>
          </a:p>
          <a:p>
            <a:r>
              <a:rPr lang="ru-RU" sz="2000" b="1"/>
              <a:t>6 июня</a:t>
            </a:r>
            <a:r>
              <a:rPr lang="ru-RU" sz="2000"/>
              <a:t> (чт) — математика</a:t>
            </a:r>
          </a:p>
          <a:p>
            <a:r>
              <a:rPr lang="ru-RU" sz="2000" b="1"/>
              <a:t>11 июня</a:t>
            </a:r>
            <a:r>
              <a:rPr lang="ru-RU" sz="2000"/>
              <a:t> (вт) — литература, физика, информатика и ИКТ, биология</a:t>
            </a:r>
          </a:p>
          <a:p>
            <a:r>
              <a:rPr lang="ru-RU" sz="2000" b="1"/>
              <a:t>14 июня </a:t>
            </a:r>
            <a:r>
              <a:rPr lang="ru-RU" sz="2000"/>
              <a:t>(пт) — история, химия, география</a:t>
            </a:r>
          </a:p>
        </p:txBody>
      </p:sp>
      <p:sp>
        <p:nvSpPr>
          <p:cNvPr id="25603" name="Rectangle 1"/>
          <p:cNvSpPr>
            <a:spLocks noChangeArrowheads="1"/>
          </p:cNvSpPr>
          <p:nvPr/>
        </p:nvSpPr>
        <p:spPr bwMode="auto">
          <a:xfrm>
            <a:off x="684213" y="3814763"/>
            <a:ext cx="8058150" cy="304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ru-RU">
                <a:solidFill>
                  <a:srgbClr val="000000"/>
                </a:solidFill>
                <a:latin typeface="Noto Serif"/>
              </a:rPr>
              <a:t/>
            </a:r>
            <a:br>
              <a:rPr lang="ru-RU">
                <a:solidFill>
                  <a:srgbClr val="000000"/>
                </a:solidFill>
                <a:latin typeface="Noto Serif"/>
              </a:rPr>
            </a:br>
            <a:r>
              <a:rPr lang="ru-RU" b="1" i="1">
                <a:solidFill>
                  <a:srgbClr val="000000"/>
                </a:solidFill>
                <a:latin typeface="Noto Serif"/>
              </a:rPr>
              <a:t>Резервные дни:</a:t>
            </a:r>
          </a:p>
          <a:p>
            <a:pPr algn="ctr" eaLnBrk="0" hangingPunct="0"/>
            <a:endParaRPr lang="ru-RU"/>
          </a:p>
          <a:p>
            <a:pPr eaLnBrk="0" hangingPunct="0">
              <a:buFontTx/>
              <a:buChar char="•"/>
            </a:pPr>
            <a:r>
              <a:rPr lang="ru-RU" b="1" u="sng">
                <a:solidFill>
                  <a:srgbClr val="000000"/>
                </a:solidFill>
                <a:latin typeface="Noto Serif"/>
              </a:rPr>
              <a:t>25 июня</a:t>
            </a:r>
            <a:r>
              <a:rPr lang="ru-RU" u="sng">
                <a:solidFill>
                  <a:srgbClr val="000000"/>
                </a:solidFill>
                <a:latin typeface="Noto Serif"/>
              </a:rPr>
              <a:t> (вт) — русский язык</a:t>
            </a:r>
          </a:p>
          <a:p>
            <a:pPr eaLnBrk="0" hangingPunct="0">
              <a:buFontTx/>
              <a:buChar char="•"/>
            </a:pPr>
            <a:r>
              <a:rPr lang="ru-RU" b="1">
                <a:solidFill>
                  <a:srgbClr val="000000"/>
                </a:solidFill>
                <a:latin typeface="Noto Serif"/>
              </a:rPr>
              <a:t>26 июня </a:t>
            </a:r>
            <a:r>
              <a:rPr lang="ru-RU">
                <a:solidFill>
                  <a:srgbClr val="000000"/>
                </a:solidFill>
                <a:latin typeface="Noto Serif"/>
              </a:rPr>
              <a:t>(ср) — обществознание, физика, информатика и ИКТ, биология</a:t>
            </a:r>
          </a:p>
          <a:p>
            <a:pPr eaLnBrk="0" hangingPunct="0">
              <a:buFontTx/>
              <a:buChar char="•"/>
            </a:pPr>
            <a:r>
              <a:rPr lang="ru-RU" b="1" u="sng">
                <a:solidFill>
                  <a:srgbClr val="000000"/>
                </a:solidFill>
                <a:latin typeface="Noto Serif"/>
              </a:rPr>
              <a:t>27 июня </a:t>
            </a:r>
            <a:r>
              <a:rPr lang="ru-RU" u="sng">
                <a:solidFill>
                  <a:srgbClr val="000000"/>
                </a:solidFill>
                <a:latin typeface="Noto Serif"/>
              </a:rPr>
              <a:t>(чт) — математика</a:t>
            </a:r>
          </a:p>
          <a:p>
            <a:pPr eaLnBrk="0" hangingPunct="0">
              <a:buFontTx/>
              <a:buChar char="•"/>
            </a:pPr>
            <a:r>
              <a:rPr lang="ru-RU" b="1">
                <a:solidFill>
                  <a:srgbClr val="000000"/>
                </a:solidFill>
                <a:latin typeface="Noto Serif"/>
              </a:rPr>
              <a:t>28 июня </a:t>
            </a:r>
            <a:r>
              <a:rPr lang="ru-RU">
                <a:solidFill>
                  <a:srgbClr val="000000"/>
                </a:solidFill>
                <a:latin typeface="Noto Serif"/>
              </a:rPr>
              <a:t>(пт) — география, история, химия, литература</a:t>
            </a:r>
          </a:p>
          <a:p>
            <a:pPr eaLnBrk="0" hangingPunct="0">
              <a:buFontTx/>
              <a:buChar char="•"/>
            </a:pPr>
            <a:r>
              <a:rPr lang="ru-RU" b="1">
                <a:solidFill>
                  <a:srgbClr val="000000"/>
                </a:solidFill>
                <a:latin typeface="Noto Serif"/>
              </a:rPr>
              <a:t>29 июня</a:t>
            </a:r>
            <a:r>
              <a:rPr lang="ru-RU">
                <a:solidFill>
                  <a:srgbClr val="000000"/>
                </a:solidFill>
                <a:latin typeface="Noto Serif"/>
              </a:rPr>
              <a:t> (сб) — иностранные языки</a:t>
            </a:r>
          </a:p>
          <a:p>
            <a:pPr eaLnBrk="0" hangingPunct="0">
              <a:buFontTx/>
              <a:buChar char="•"/>
            </a:pPr>
            <a:r>
              <a:rPr lang="ru-RU" b="1">
                <a:solidFill>
                  <a:srgbClr val="000000"/>
                </a:solidFill>
                <a:latin typeface="Noto Serif"/>
              </a:rPr>
              <a:t>1 июля</a:t>
            </a:r>
            <a:r>
              <a:rPr lang="ru-RU">
                <a:solidFill>
                  <a:srgbClr val="000000"/>
                </a:solidFill>
                <a:latin typeface="Noto Serif"/>
              </a:rPr>
              <a:t> (пн) — по всем предметам</a:t>
            </a:r>
          </a:p>
          <a:p>
            <a:pPr eaLnBrk="0" hangingPunct="0">
              <a:buFontTx/>
              <a:buChar char="•"/>
            </a:pPr>
            <a:r>
              <a:rPr lang="ru-RU" b="1">
                <a:solidFill>
                  <a:srgbClr val="000000"/>
                </a:solidFill>
                <a:latin typeface="Noto Serif"/>
              </a:rPr>
              <a:t>2 июня</a:t>
            </a:r>
            <a:r>
              <a:rPr lang="ru-RU">
                <a:solidFill>
                  <a:srgbClr val="000000"/>
                </a:solidFill>
                <a:latin typeface="Noto Serif"/>
              </a:rPr>
              <a:t> (вт) — по всем предметам</a:t>
            </a:r>
          </a:p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2"/>
          <p:cNvSpPr>
            <a:spLocks noChangeArrowheads="1"/>
          </p:cNvSpPr>
          <p:nvPr/>
        </p:nvSpPr>
        <p:spPr bwMode="auto">
          <a:xfrm>
            <a:off x="755650" y="1052513"/>
            <a:ext cx="7920038" cy="480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/>
              <a:t>Дополнительный период (сентябрьские сроки)</a:t>
            </a:r>
          </a:p>
          <a:p>
            <a:r>
              <a:rPr lang="ru-RU" b="1"/>
              <a:t>3 сентября </a:t>
            </a:r>
            <a:r>
              <a:rPr lang="ru-RU"/>
              <a:t>(вт) — русский язык</a:t>
            </a:r>
          </a:p>
          <a:p>
            <a:r>
              <a:rPr lang="ru-RU" b="1"/>
              <a:t>6 сентября</a:t>
            </a:r>
            <a:r>
              <a:rPr lang="ru-RU"/>
              <a:t> (пт) — математика</a:t>
            </a:r>
          </a:p>
          <a:p>
            <a:r>
              <a:rPr lang="ru-RU" b="1"/>
              <a:t>9 сентября</a:t>
            </a:r>
            <a:r>
              <a:rPr lang="ru-RU"/>
              <a:t> (пн) — история, биология, физика, география</a:t>
            </a:r>
          </a:p>
          <a:p>
            <a:r>
              <a:rPr lang="ru-RU" b="1"/>
              <a:t>11 сентября</a:t>
            </a:r>
            <a:r>
              <a:rPr lang="ru-RU"/>
              <a:t> (ср) — обществознание, химия, информатика и ИКТ, литература</a:t>
            </a:r>
          </a:p>
          <a:p>
            <a:r>
              <a:rPr lang="ru-RU" b="1"/>
              <a:t>13 сентября</a:t>
            </a:r>
            <a:r>
              <a:rPr lang="ru-RU"/>
              <a:t> (пт) — иностранные языки</a:t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 </a:t>
            </a:r>
          </a:p>
          <a:p>
            <a:r>
              <a:rPr lang="ru-RU" b="1" i="1"/>
              <a:t>Резервный день: </a:t>
            </a:r>
            <a:endParaRPr lang="ru-RU"/>
          </a:p>
          <a:p>
            <a:r>
              <a:rPr lang="ru-RU" b="1"/>
              <a:t>16 сентября</a:t>
            </a:r>
            <a:r>
              <a:rPr lang="ru-RU"/>
              <a:t> (пн) — русский язык</a:t>
            </a:r>
          </a:p>
          <a:p>
            <a:r>
              <a:rPr lang="ru-RU" b="1"/>
              <a:t>17 сентября</a:t>
            </a:r>
            <a:r>
              <a:rPr lang="ru-RU"/>
              <a:t> (вт) — история, биология, физика, география</a:t>
            </a:r>
          </a:p>
          <a:p>
            <a:r>
              <a:rPr lang="ru-RU" b="1"/>
              <a:t>18 сентября</a:t>
            </a:r>
            <a:r>
              <a:rPr lang="ru-RU"/>
              <a:t> (ср) — математика</a:t>
            </a:r>
          </a:p>
          <a:p>
            <a:r>
              <a:rPr lang="ru-RU" b="1"/>
              <a:t>19 сентября</a:t>
            </a:r>
            <a:r>
              <a:rPr lang="ru-RU"/>
              <a:t> (чт) — обществознание, химия, информатика и ИКТ, литература</a:t>
            </a:r>
          </a:p>
          <a:p>
            <a:r>
              <a:rPr lang="ru-RU" b="1"/>
              <a:t>20 сентября</a:t>
            </a:r>
            <a:r>
              <a:rPr lang="ru-RU"/>
              <a:t> (пт) — иностранные языки</a:t>
            </a:r>
          </a:p>
          <a:p>
            <a:r>
              <a:rPr lang="ru-RU" b="1"/>
              <a:t>21 сентября </a:t>
            </a:r>
            <a:r>
              <a:rPr lang="ru-RU"/>
              <a:t>(сб) — по всем учебным предметам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bject 6"/>
          <p:cNvSpPr>
            <a:spLocks/>
          </p:cNvSpPr>
          <p:nvPr/>
        </p:nvSpPr>
        <p:spPr bwMode="auto">
          <a:xfrm>
            <a:off x="8763000" y="1981200"/>
            <a:ext cx="381000" cy="0"/>
          </a:xfrm>
          <a:custGeom>
            <a:avLst/>
            <a:gdLst>
              <a:gd name="T0" fmla="*/ 0 w 381000"/>
              <a:gd name="T1" fmla="*/ 381000 w 38100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51" name="object 10"/>
          <p:cNvSpPr>
            <a:spLocks/>
          </p:cNvSpPr>
          <p:nvPr/>
        </p:nvSpPr>
        <p:spPr bwMode="auto">
          <a:xfrm>
            <a:off x="8388350" y="6248400"/>
            <a:ext cx="755650" cy="0"/>
          </a:xfrm>
          <a:custGeom>
            <a:avLst/>
            <a:gdLst>
              <a:gd name="T0" fmla="*/ 0 w 755650"/>
              <a:gd name="T1" fmla="*/ 755523 w 75565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755650">
                <a:moveTo>
                  <a:pt x="0" y="0"/>
                </a:moveTo>
                <a:lnTo>
                  <a:pt x="755523" y="0"/>
                </a:ln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52" name="object 11"/>
          <p:cNvSpPr>
            <a:spLocks/>
          </p:cNvSpPr>
          <p:nvPr/>
        </p:nvSpPr>
        <p:spPr bwMode="auto">
          <a:xfrm>
            <a:off x="0" y="5257800"/>
            <a:ext cx="457200" cy="0"/>
          </a:xfrm>
          <a:custGeom>
            <a:avLst/>
            <a:gdLst>
              <a:gd name="T0" fmla="*/ 457200 w 457200"/>
              <a:gd name="T1" fmla="*/ 0 w 45720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457200">
                <a:moveTo>
                  <a:pt x="457200" y="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53" name="object 12"/>
          <p:cNvSpPr>
            <a:spLocks/>
          </p:cNvSpPr>
          <p:nvPr/>
        </p:nvSpPr>
        <p:spPr bwMode="auto">
          <a:xfrm>
            <a:off x="0" y="5410200"/>
            <a:ext cx="457200" cy="0"/>
          </a:xfrm>
          <a:custGeom>
            <a:avLst/>
            <a:gdLst>
              <a:gd name="T0" fmla="*/ 457200 w 457200"/>
              <a:gd name="T1" fmla="*/ 0 w 45720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457200">
                <a:moveTo>
                  <a:pt x="457200" y="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54" name="object 13"/>
          <p:cNvSpPr>
            <a:spLocks noChangeArrowheads="1"/>
          </p:cNvSpPr>
          <p:nvPr/>
        </p:nvSpPr>
        <p:spPr bwMode="auto">
          <a:xfrm>
            <a:off x="1947863" y="3024188"/>
            <a:ext cx="4516437" cy="6223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55" name="object 14"/>
          <p:cNvSpPr>
            <a:spLocks noChangeArrowheads="1"/>
          </p:cNvSpPr>
          <p:nvPr/>
        </p:nvSpPr>
        <p:spPr bwMode="auto">
          <a:xfrm>
            <a:off x="6092825" y="3024188"/>
            <a:ext cx="441325" cy="6223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56" name="object 15"/>
          <p:cNvSpPr>
            <a:spLocks noChangeArrowheads="1"/>
          </p:cNvSpPr>
          <p:nvPr/>
        </p:nvSpPr>
        <p:spPr bwMode="auto">
          <a:xfrm>
            <a:off x="6162675" y="3024188"/>
            <a:ext cx="779463" cy="6223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7657" name="object 16"/>
          <p:cNvSpPr>
            <a:spLocks noChangeArrowheads="1"/>
          </p:cNvSpPr>
          <p:nvPr/>
        </p:nvSpPr>
        <p:spPr bwMode="auto">
          <a:xfrm>
            <a:off x="6570663" y="3024188"/>
            <a:ext cx="433387" cy="622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" name="object 17"/>
          <p:cNvSpPr txBox="1"/>
          <p:nvPr/>
        </p:nvSpPr>
        <p:spPr>
          <a:xfrm>
            <a:off x="390525" y="1125538"/>
            <a:ext cx="8724900" cy="627062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4000" b="1" spc="-5" dirty="0">
                <a:solidFill>
                  <a:srgbClr val="07077E"/>
                </a:solidFill>
                <a:latin typeface="Calibri"/>
                <a:cs typeface="Calibri"/>
              </a:rPr>
              <a:t>Минимальное </a:t>
            </a:r>
            <a:r>
              <a:rPr sz="4000" b="1" spc="-10" dirty="0">
                <a:solidFill>
                  <a:srgbClr val="07077E"/>
                </a:solidFill>
                <a:latin typeface="Calibri"/>
                <a:cs typeface="Calibri"/>
              </a:rPr>
              <a:t>количество баллов</a:t>
            </a:r>
            <a:r>
              <a:rPr sz="4000" b="1" spc="105" dirty="0">
                <a:solidFill>
                  <a:srgbClr val="07077E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FF0000"/>
                </a:solidFill>
                <a:latin typeface="Calibri"/>
                <a:cs typeface="Calibri"/>
              </a:rPr>
              <a:t>ЕГЭ</a:t>
            </a:r>
            <a:endParaRPr sz="4000" dirty="0">
              <a:latin typeface="Calibri"/>
              <a:cs typeface="Calibri"/>
            </a:endParaRPr>
          </a:p>
        </p:txBody>
      </p:sp>
      <p:graphicFrame>
        <p:nvGraphicFramePr>
          <p:cNvPr id="57" name="object 57"/>
          <p:cNvGraphicFramePr>
            <a:graphicFrameLocks noGrp="1"/>
          </p:cNvGraphicFramePr>
          <p:nvPr/>
        </p:nvGraphicFramePr>
        <p:xfrm>
          <a:off x="827088" y="1973263"/>
          <a:ext cx="7935912" cy="3292475"/>
        </p:xfrm>
        <a:graphic>
          <a:graphicData uri="http://schemas.openxmlformats.org/drawingml/2006/table">
            <a:tbl>
              <a:tblPr/>
              <a:tblGrid>
                <a:gridCol w="3667448"/>
                <a:gridCol w="2232360"/>
                <a:gridCol w="2036104"/>
              </a:tblGrid>
              <a:tr h="604954">
                <a:tc>
                  <a:txBody>
                    <a:bodyPr/>
                    <a:lstStyle/>
                    <a:p>
                      <a:pPr marL="4175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Учебный предмет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125119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652463" marR="0" lvl="0" indent="-2841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Для получения  аттестата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336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DFE2"/>
                    </a:solidFill>
                  </a:tcPr>
                </a:tc>
                <a:tc>
                  <a:txBody>
                    <a:bodyPr/>
                    <a:lstStyle/>
                    <a:p>
                      <a:pPr marL="923925" marR="0" lvl="0" indent="-5762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1F5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Для поступления  в вуз</a:t>
                      </a:r>
                      <a:endParaRPr kumimoji="0" lang="ru-RU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3366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DFE2"/>
                    </a:solidFill>
                  </a:tcPr>
                </a:tc>
              </a:tr>
              <a:tr h="328358">
                <a:tc>
                  <a:txBody>
                    <a:bodyPr/>
                    <a:lstStyle/>
                    <a:p>
                      <a:pPr marL="6985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Русский язык</a:t>
                      </a:r>
                    </a:p>
                  </a:txBody>
                  <a:tcPr marL="0" marR="0" marT="2350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24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36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28358">
                <a:tc>
                  <a:txBody>
                    <a:bodyPr/>
                    <a:lstStyle/>
                    <a:p>
                      <a:pPr marL="1270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Математика (профильная)</a:t>
                      </a:r>
                    </a:p>
                  </a:txBody>
                  <a:tcPr marL="0" marR="0" marT="2350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27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27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</a:tr>
              <a:tr h="328358">
                <a:tc>
                  <a:txBody>
                    <a:bodyPr/>
                    <a:lstStyle/>
                    <a:p>
                      <a:pPr marL="5302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Обществознание</a:t>
                      </a:r>
                    </a:p>
                  </a:txBody>
                  <a:tcPr marL="0" marR="0" marT="2350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42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28358">
                <a:tc>
                  <a:txBody>
                    <a:bodyPr/>
                    <a:lstStyle/>
                    <a:p>
                      <a:pPr marL="4032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Информатика и ИКТ</a:t>
                      </a:r>
                    </a:p>
                  </a:txBody>
                  <a:tcPr marL="0" marR="0" marT="2350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40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</a:tr>
              <a:tr h="328358">
                <a:tc>
                  <a:txBody>
                    <a:bodyPr/>
                    <a:lstStyle/>
                    <a:p>
                      <a:pPr marL="8255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География</a:t>
                      </a:r>
                    </a:p>
                  </a:txBody>
                  <a:tcPr marL="0" marR="0" marT="2350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37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28358">
                <a:tc>
                  <a:txBody>
                    <a:bodyPr/>
                    <a:lstStyle/>
                    <a:p>
                      <a:pPr marL="177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Физика, химия, биология</a:t>
                      </a:r>
                    </a:p>
                  </a:txBody>
                  <a:tcPr marL="0" marR="0" marT="2350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36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</a:tr>
              <a:tr h="328358">
                <a:tc>
                  <a:txBody>
                    <a:bodyPr/>
                    <a:lstStyle/>
                    <a:p>
                      <a:pPr marL="376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История, литература</a:t>
                      </a:r>
                    </a:p>
                  </a:txBody>
                  <a:tcPr marL="0" marR="0" marT="2350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32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89013">
                <a:tc>
                  <a:txBody>
                    <a:bodyPr/>
                    <a:lstStyle/>
                    <a:p>
                      <a:pPr marL="4000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Иностранные языки</a:t>
                      </a:r>
                    </a:p>
                  </a:txBody>
                  <a:tcPr marL="0" marR="0" marT="23500" marB="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Arial" pitchFamily="34" charset="0"/>
                        </a:rPr>
                        <a:t>22</a:t>
                      </a:r>
                    </a:p>
                  </a:txBody>
                  <a:tcPr marL="0" marR="0" marT="127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8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6" descr="http://img.rl0.ru/c0fac70d5bc27e51983964b6e511d943/200x200/www.internovosti.ru/photos/2011/9/25/m46637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071563"/>
            <a:ext cx="3411538" cy="2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 descr="Картинка 83 из 53079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4500562" y="2285992"/>
            <a:ext cx="4492047" cy="3527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285720" y="142852"/>
            <a:ext cx="7429552" cy="678661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57188" y="0"/>
            <a:ext cx="7259637" cy="92868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8" charset="0"/>
                <a:cs typeface="Arial" charset="0"/>
              </a:rPr>
              <a:t>Процедура проведения ГИА</a:t>
            </a:r>
          </a:p>
        </p:txBody>
      </p:sp>
      <p:pic>
        <p:nvPicPr>
          <p:cNvPr id="4110" name="Picture 14" descr="Картинка 98 из 53079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912838">
            <a:off x="2063834" y="3768386"/>
            <a:ext cx="3663881" cy="244717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0" y="0"/>
            <a:ext cx="7643813" cy="1000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4000" b="1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Процедура проведения ГИА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4294967295"/>
          </p:nvPr>
        </p:nvSpPr>
        <p:spPr>
          <a:xfrm>
            <a:off x="1692275" y="2636838"/>
            <a:ext cx="7488238" cy="3436937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altLang="ru-RU" sz="2600" b="1" dirty="0" smtClean="0">
                <a:latin typeface="Times New Roman" pitchFamily="18" charset="0"/>
                <a:cs typeface="Times New Roman" pitchFamily="18" charset="0"/>
              </a:rPr>
              <a:t>В уведомлении на ГИА указывается:</a:t>
            </a:r>
            <a:endParaRPr lang="ru-RU" altLang="ru-RU" sz="2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 typeface="Arial" charset="0"/>
              <a:buChar char="–"/>
              <a:defRPr/>
            </a:pPr>
            <a:r>
              <a:rPr lang="ru-RU" altLang="ru-RU" sz="2600" b="1" i="1" dirty="0" smtClean="0">
                <a:latin typeface="Times New Roman" pitchFamily="18" charset="0"/>
                <a:cs typeface="Times New Roman" pitchFamily="18" charset="0"/>
              </a:rPr>
              <a:t>предметы  ГИА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ru-RU" altLang="ru-RU" sz="2600" b="1" i="1" dirty="0" smtClean="0">
                <a:latin typeface="Times New Roman" pitchFamily="18" charset="0"/>
                <a:cs typeface="Times New Roman" pitchFamily="18" charset="0"/>
              </a:rPr>
              <a:t>адреса пунктов проведения экзамена </a:t>
            </a:r>
          </a:p>
          <a:p>
            <a:pPr marL="441325" lvl="1" indent="3594100" eaLnBrk="1" hangingPunct="1">
              <a:buFont typeface="Arial" charset="0"/>
              <a:buNone/>
              <a:defRPr/>
            </a:pPr>
            <a:r>
              <a:rPr lang="ru-RU" altLang="ru-RU" sz="2600" b="1" i="1" dirty="0" smtClean="0">
                <a:latin typeface="Times New Roman" pitchFamily="18" charset="0"/>
                <a:cs typeface="Times New Roman" pitchFamily="18" charset="0"/>
              </a:rPr>
              <a:t>(далее – </a:t>
            </a:r>
            <a:r>
              <a:rPr lang="ru-RU" altLang="ru-RU" sz="2600" b="1" i="1" dirty="0" smtClean="0">
                <a:latin typeface="Times New Roman" pitchFamily="18" charset="0"/>
                <a:cs typeface="Times New Roman" pitchFamily="18" charset="0"/>
                <a:hlinkClick r:id="rId3"/>
              </a:rPr>
              <a:t>ППЭ</a:t>
            </a:r>
            <a:r>
              <a:rPr lang="ru-RU" altLang="ru-RU" sz="26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ru-RU" altLang="ru-RU" sz="2600" b="1" i="1" dirty="0" smtClean="0">
                <a:latin typeface="Times New Roman" pitchFamily="18" charset="0"/>
                <a:cs typeface="Times New Roman" pitchFamily="18" charset="0"/>
              </a:rPr>
              <a:t>даты и время начала экзаменов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ru-RU" altLang="ru-RU" sz="2600" b="1" i="1" dirty="0" smtClean="0">
                <a:latin typeface="Times New Roman" pitchFamily="18" charset="0"/>
                <a:cs typeface="Times New Roman" pitchFamily="18" charset="0"/>
              </a:rPr>
              <a:t>коды образовательного учреждения и ППЭ 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ru-RU" altLang="ru-RU" sz="2600" b="1" i="1" dirty="0" smtClean="0">
                <a:latin typeface="Times New Roman" pitchFamily="18" charset="0"/>
                <a:cs typeface="Times New Roman" pitchFamily="18" charset="0"/>
              </a:rPr>
              <a:t>иная информация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232025" y="1285875"/>
            <a:ext cx="72358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600">
                <a:latin typeface="Times New Roman" pitchFamily="18" charset="0"/>
              </a:rPr>
              <a:t>Участники ГИА </a:t>
            </a:r>
            <a:r>
              <a:rPr lang="ru-RU" altLang="ru-RU" sz="2600" b="1">
                <a:latin typeface="Times New Roman" pitchFamily="18" charset="0"/>
              </a:rPr>
              <a:t> </a:t>
            </a:r>
            <a:r>
              <a:rPr lang="ru-RU" altLang="ru-RU" sz="2600">
                <a:latin typeface="Times New Roman" pitchFamily="18" charset="0"/>
              </a:rPr>
              <a:t>получают </a:t>
            </a:r>
            <a:r>
              <a:rPr lang="ru-RU" altLang="ru-RU" sz="2600" b="1">
                <a:latin typeface="Times New Roman" pitchFamily="18" charset="0"/>
              </a:rPr>
              <a:t>уведомления с датами и местом проведения экзаменов.</a:t>
            </a:r>
            <a:endParaRPr lang="ru-RU" altLang="ru-RU" sz="26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643812" cy="10001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ДЛЯ ПРОХОЖДЕНИЯ В ППЭ УЧАЩИЕСЯ ДОЛЖНЫ ИМЕТЬ:</a:t>
            </a:r>
            <a:endParaRPr lang="ru-RU" b="1" dirty="0"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3" name="Picture 3" descr="C:\Users\User\Desktop\Новая папка\th2D48H6K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844675"/>
            <a:ext cx="2735263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6" descr="C:\Users\User\Desktop\Новая папка\th7FUY4ZVY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613" y="2133600"/>
            <a:ext cx="3198812" cy="2303463"/>
          </a:xfrm>
        </p:spPr>
      </p:pic>
      <p:sp>
        <p:nvSpPr>
          <p:cNvPr id="7" name="Скругленный прямоугольник 6"/>
          <p:cNvSpPr/>
          <p:nvPr/>
        </p:nvSpPr>
        <p:spPr>
          <a:xfrm>
            <a:off x="6156325" y="4076700"/>
            <a:ext cx="2519363" cy="22320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Ручка черного цвета: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капиллярная,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гелевая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перьевая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0" y="0"/>
            <a:ext cx="7643813" cy="1000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4000" b="1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Процедура проведения ГИА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08175" y="1052513"/>
            <a:ext cx="7235825" cy="59547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Все экзамены ГИА начинаются в 10:00. 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день экзамена участник ГИА должен прибыть в ППЭ заблаговременно,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09.30!!</a:t>
            </a:r>
          </a:p>
          <a:p>
            <a:pPr marL="342900" indent="-342900">
              <a:lnSpc>
                <a:spcPct val="150000"/>
              </a:lnSpc>
              <a:buFontTx/>
              <a:buAutoNum type="arabicPeriod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Доступ участников в ППЭ открывается в 9:15,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инструктаж участников в аудитории начинается в 9:50.</a:t>
            </a:r>
          </a:p>
          <a:p>
            <a:pPr algn="just">
              <a:lnSpc>
                <a:spcPct val="150000"/>
              </a:lnSpc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Допуск участников ГИА в ППЭ осуществляется при наличии у 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Внимание!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Свидетельство о рождении не является документом, удостоверяющим личность.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900igr.net/up/datas/226719/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9575" cy="682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Нормативные документы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539750" y="1341438"/>
            <a:ext cx="8229600" cy="4525962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Приказ Минпросвещения России  от 7.11.18г №189/1513 (зарегистрировано от 10.12.18 №52953)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«Об утверждении Порядка проведения государственной итоговой аттестации по образовательным программам основного общего образования» </a:t>
            </a:r>
          </a:p>
          <a:p>
            <a:pPr marL="0" indent="0">
              <a:buFont typeface="Arial" pitchFamily="34" charset="0"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Приказ Минпросвещения России  от 7.11.18г №190/15123 (зарегистрировано от 10.12.18 №52952)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«Об утверждении Порядка проведения государственной итоговой аттестации по образовательным программам среднего общего образования» </a:t>
            </a:r>
          </a:p>
          <a:p>
            <a:pPr marL="0" indent="0">
              <a:buFont typeface="Arial" pitchFamily="34" charset="0"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ds02.infourok.ru/uploads/ex/01a7/0002fb5e-8caa7a9d/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0"/>
            <a:ext cx="91233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1763"/>
            <a:ext cx="8229600" cy="582612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BC2304"/>
                </a:solidFill>
                <a:latin typeface="Times New Roman" pitchFamily="18" charset="0"/>
                <a:cs typeface="Times New Roman" pitchFamily="18" charset="0"/>
              </a:rPr>
              <a:t>Сдача ГИА-11 лицами с ОВЗ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28938" y="714375"/>
            <a:ext cx="3155950" cy="7921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Государственная итоговая аттестация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313" y="1857375"/>
            <a:ext cx="3694112" cy="863600"/>
          </a:xfrm>
          <a:prstGeom prst="roundRect">
            <a:avLst>
              <a:gd name="adj" fmla="val 3127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Единый государственный экзамен</a:t>
            </a:r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5357813" y="1785938"/>
            <a:ext cx="3500437" cy="919162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Государственный выпускной экзамен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15063" y="4648200"/>
            <a:ext cx="2603500" cy="92392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Вступительные испытания в вузе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14563" y="5715000"/>
            <a:ext cx="4929187" cy="10715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Прием в образовательную организацию высшего образования</a:t>
            </a:r>
          </a:p>
        </p:txBody>
      </p:sp>
      <p:sp>
        <p:nvSpPr>
          <p:cNvPr id="34824" name="TextBox 14"/>
          <p:cNvSpPr txBox="1">
            <a:spLocks noChangeArrowheads="1"/>
          </p:cNvSpPr>
          <p:nvPr/>
        </p:nvSpPr>
        <p:spPr bwMode="auto">
          <a:xfrm>
            <a:off x="2051050" y="2819400"/>
            <a:ext cx="4792663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Подают заявление в ОО</a:t>
            </a:r>
          </a:p>
          <a:p>
            <a:pPr eaLnBrk="1" hangingPunct="1">
              <a:buFontTx/>
              <a:buChar char="•"/>
            </a:pPr>
            <a:endParaRPr lang="ru-RU" sz="8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Char char="•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Предоставляют копию рекомендаций ПМПК</a:t>
            </a:r>
          </a:p>
          <a:p>
            <a:pPr eaLnBrk="1" hangingPunct="1">
              <a:buFontTx/>
              <a:buChar char="•"/>
            </a:pPr>
            <a:endParaRPr lang="ru-RU" sz="8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Char char="•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 Дети-инвалиды –предоставляют оригинал или заверенную  копию справки, подтверждающей факт установления инвалидности</a:t>
            </a:r>
          </a:p>
          <a:p>
            <a:pPr eaLnBrk="1" hangingPunct="1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>
            <a:stCxn id="3" idx="2"/>
            <a:endCxn id="4" idx="0"/>
          </p:cNvCxnSpPr>
          <p:nvPr/>
        </p:nvCxnSpPr>
        <p:spPr>
          <a:xfrm rot="5400000">
            <a:off x="3108325" y="458788"/>
            <a:ext cx="350837" cy="244633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3" idx="2"/>
            <a:endCxn id="15365" idx="0"/>
          </p:cNvCxnSpPr>
          <p:nvPr/>
        </p:nvCxnSpPr>
        <p:spPr>
          <a:xfrm rot="16200000" flipH="1">
            <a:off x="5668169" y="345282"/>
            <a:ext cx="279400" cy="260191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hape 19"/>
          <p:cNvCxnSpPr>
            <a:stCxn id="4" idx="2"/>
            <a:endCxn id="7" idx="1"/>
          </p:cNvCxnSpPr>
          <p:nvPr/>
        </p:nvCxnSpPr>
        <p:spPr>
          <a:xfrm rot="16200000" flipH="1">
            <a:off x="372269" y="4409281"/>
            <a:ext cx="3530600" cy="153988"/>
          </a:xfrm>
          <a:prstGeom prst="bentConnector2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hape 21"/>
          <p:cNvCxnSpPr>
            <a:stCxn id="8" idx="2"/>
            <a:endCxn id="7" idx="3"/>
          </p:cNvCxnSpPr>
          <p:nvPr/>
        </p:nvCxnSpPr>
        <p:spPr>
          <a:xfrm rot="5400000">
            <a:off x="6990557" y="5725318"/>
            <a:ext cx="679450" cy="373063"/>
          </a:xfrm>
          <a:prstGeom prst="bentConnector2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15365" idx="2"/>
          </p:cNvCxnSpPr>
          <p:nvPr/>
        </p:nvCxnSpPr>
        <p:spPr>
          <a:xfrm rot="16200000" flipH="1">
            <a:off x="6871494" y="2942431"/>
            <a:ext cx="1938338" cy="1463675"/>
          </a:xfrm>
          <a:prstGeom prst="bentConnector3">
            <a:avLst>
              <a:gd name="adj1" fmla="val 16649"/>
            </a:avLst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57188" y="857250"/>
            <a:ext cx="8501062" cy="5715000"/>
          </a:xfrm>
          <a:prstGeom prst="round2Diag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313"/>
            <a:ext cx="8229600" cy="4397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smtClean="0">
                <a:solidFill>
                  <a:srgbClr val="BE0F02"/>
                </a:solidFill>
                <a:latin typeface="Times New Roman" pitchFamily="18" charset="0"/>
                <a:cs typeface="Times New Roman" pitchFamily="18" charset="0"/>
              </a:rPr>
              <a:t>Особые условия для лиц с ОВЗ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5591175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Беспрепятственный доступ участников ГИА ко всем помещениям ППЭ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Возможность пользоваться необходимыми медицинскими техническими средствами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Организация питания и перерывов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en-US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Увеличение продолжительности экзамена на 1,5 ч. В зависимости от заболевания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Наличие ассистента в ППЭ для: 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содействия в перемещении;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оказания помощи в фиксации положения тела, ручки в кисти руки;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вызова медперсонала;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оказания неотложной медицинской помощи;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оказания помощи в общении с сотрудниками ППЭ.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88" y="857250"/>
            <a:ext cx="8501062" cy="5715000"/>
          </a:xfrm>
          <a:prstGeom prst="round2Diag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313"/>
            <a:ext cx="8229600" cy="4397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BF1301"/>
                </a:solidFill>
                <a:latin typeface="Times New Roman" pitchFamily="18" charset="0"/>
                <a:cs typeface="Times New Roman" pitchFamily="18" charset="0"/>
              </a:rPr>
              <a:t>Организация ППЭ на дому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329613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ГИА может быть организована на дому для лиц, имеющих:</a:t>
            </a:r>
          </a:p>
          <a:p>
            <a:pPr eaLnBrk="1" hangingPunct="1"/>
            <a:endParaRPr lang="ru-RU" sz="28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медицинские основания (медицинская справка) для обучения на дому;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соответствующие рекомендации психолого-медико-педагогической комиссии.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785938" y="1357313"/>
            <a:ext cx="7358062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6213" lvl="1" indent="177800" algn="ctr"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 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ЗАПРЕЩЕНО использовать на экзамене:</a:t>
            </a:r>
          </a:p>
          <a:p>
            <a:pPr marL="176213" lvl="2" indent="177800">
              <a:defRPr/>
            </a:pPr>
            <a:endParaRPr lang="ru-RU" sz="2000" b="1" dirty="0">
              <a:latin typeface="Times New Roman" pitchFamily="18" charset="0"/>
              <a:cs typeface="Arial" charset="0"/>
            </a:endParaRPr>
          </a:p>
          <a:p>
            <a:pPr marL="176213" lvl="2" indent="1778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мобильные телефоны или иные средства связи </a:t>
            </a:r>
          </a:p>
          <a:p>
            <a:pPr marL="176213" lvl="2" indent="1778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любые электронно-вычислительные устройства, </a:t>
            </a:r>
          </a:p>
          <a:p>
            <a:pPr marL="176213" lvl="2" indent="177800"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справочные материалы и устройства. </a:t>
            </a:r>
          </a:p>
          <a:p>
            <a:pPr marL="176213" lvl="4" indent="177800">
              <a:defRPr/>
            </a:pPr>
            <a:endParaRPr lang="ru-RU" sz="2400" b="1" dirty="0">
              <a:latin typeface="Times New Roman" pitchFamily="18" charset="0"/>
              <a:cs typeface="Arial" charset="0"/>
            </a:endParaRPr>
          </a:p>
          <a:p>
            <a:pPr marL="176213" lvl="4" indent="177800">
              <a:defRPr/>
            </a:pPr>
            <a:r>
              <a:rPr lang="ru-RU" sz="2400" b="1" dirty="0">
                <a:latin typeface="Times New Roman" pitchFamily="18" charset="0"/>
                <a:cs typeface="Arial" charset="0"/>
              </a:rPr>
              <a:t>Также Запрещаются: </a:t>
            </a:r>
          </a:p>
          <a:p>
            <a:pPr marL="987425" lvl="2" indent="-265113">
              <a:buFont typeface="Arial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Arial" charset="0"/>
              </a:rPr>
              <a:t>разговоры </a:t>
            </a:r>
          </a:p>
          <a:p>
            <a:pPr marL="987425" lvl="2" indent="-265113">
              <a:buFont typeface="Arial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Arial" charset="0"/>
              </a:rPr>
              <a:t>вставания с мест </a:t>
            </a:r>
          </a:p>
          <a:p>
            <a:pPr marL="987425" lvl="2" indent="-265113">
              <a:buFont typeface="Arial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Arial" charset="0"/>
              </a:rPr>
              <a:t>пересаживания </a:t>
            </a:r>
          </a:p>
          <a:p>
            <a:pPr marL="987425" lvl="2" indent="-265113">
              <a:buFont typeface="Arial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Arial" charset="0"/>
              </a:rPr>
              <a:t>обмен любыми материалами и предметами </a:t>
            </a:r>
          </a:p>
          <a:p>
            <a:pPr marL="987425" lvl="2" indent="-265113">
              <a:buFont typeface="Arial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Arial" charset="0"/>
              </a:rPr>
              <a:t>хождение по ППЭ во время экзамена без сопровождения</a:t>
            </a:r>
            <a:r>
              <a:rPr lang="ru-RU" sz="2400" dirty="0">
                <a:latin typeface="Times New Roman" pitchFamily="18" charset="0"/>
                <a:cs typeface="Arial" charset="0"/>
              </a:rPr>
              <a:t>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0"/>
            <a:ext cx="7902575" cy="9286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8" charset="0"/>
                <a:ea typeface="+mj-ea"/>
                <a:cs typeface="Arial" charset="0"/>
              </a:rPr>
              <a:t>Процедура проведения ГИА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Внимание!</a:t>
            </a:r>
            <a:endParaRPr lang="ru-RU" dirty="0"/>
          </a:p>
        </p:txBody>
      </p:sp>
      <p:sp>
        <p:nvSpPr>
          <p:cNvPr id="38915" name="TextBox 2"/>
          <p:cNvSpPr txBox="1">
            <a:spLocks noChangeArrowheads="1"/>
          </p:cNvSpPr>
          <p:nvPr/>
        </p:nvSpPr>
        <p:spPr bwMode="auto">
          <a:xfrm>
            <a:off x="1979613" y="1052513"/>
            <a:ext cx="6892925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КИМы на ГИА обладают повышенной степенью защиты.</a:t>
            </a:r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/>
            <a:endParaRPr lang="ru-RU" altLang="ru-RU" sz="800" b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Это сделано по заказу Рособрнадзора специально для желающих помочь ближнему и выложить их фото в интернете. По словам специалистов, нарушителей можно будет вычислить за полчаса: из какого пункта проведения экзамена была отправлена фотография, какой вариант выложен в сеть. </a:t>
            </a:r>
          </a:p>
        </p:txBody>
      </p:sp>
      <p:sp>
        <p:nvSpPr>
          <p:cNvPr id="38916" name="TextBox 3"/>
          <p:cNvSpPr txBox="1">
            <a:spLocks noChangeArrowheads="1"/>
          </p:cNvSpPr>
          <p:nvPr/>
        </p:nvSpPr>
        <p:spPr bwMode="auto">
          <a:xfrm>
            <a:off x="1616075" y="2930525"/>
            <a:ext cx="752475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altLang="ru-RU">
                <a:latin typeface="Times New Roman" pitchFamily="18" charset="0"/>
                <a:cs typeface="Times New Roman" pitchFamily="18" charset="0"/>
              </a:rPr>
              <a:t>Бланки заданий содержат семь уровней защиты, - Некоторые можно увидеть невооруженным глазом</a:t>
            </a:r>
            <a:r>
              <a:rPr lang="ru-RU" alt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лист особым способом в хаотичном порядке нанесены треугольники</a:t>
            </a:r>
            <a:r>
              <a:rPr lang="ru-RU" alt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 есть и невидимые элементы.</a:t>
            </a:r>
            <a:endParaRPr lang="ru-RU" altLang="ru-RU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4"/>
          <p:cNvSpPr txBox="1">
            <a:spLocks noChangeArrowheads="1"/>
          </p:cNvSpPr>
          <p:nvPr/>
        </p:nvSpPr>
        <p:spPr bwMode="auto">
          <a:xfrm>
            <a:off x="2051050" y="2071688"/>
            <a:ext cx="70929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400" b="1">
                <a:latin typeface="Times New Roman" pitchFamily="18" charset="0"/>
              </a:rPr>
              <a:t>Организаторы совместно с уполномоченным представителем ГЭК  </a:t>
            </a:r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</a:rPr>
              <a:t>удаляют</a:t>
            </a:r>
            <a:r>
              <a:rPr lang="ru-RU" altLang="ru-RU" sz="2400" b="1">
                <a:latin typeface="Times New Roman" pitchFamily="18" charset="0"/>
              </a:rPr>
              <a:t> участника ЕГЭ (ГИА)  с экзамена с внесением записи в протокол проведения экзамена в аудитории с указанием причины удаления.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400" b="1">
                <a:latin typeface="Times New Roman" pitchFamily="18" charset="0"/>
              </a:rPr>
              <a:t>На бланках и в пропуске проставляется метка о факте удаления с экзамена.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2400" b="1">
                <a:latin typeface="Times New Roman" pitchFamily="18" charset="0"/>
              </a:rPr>
              <a:t>Экзаменационная работа такого участника ЕГЭ (ГИА)  направляется на проверку вместе с экзаменационными работами остальных участников ЕГЭ (ГИА) данной аудитории.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0"/>
            <a:ext cx="7902575" cy="9286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8" charset="0"/>
                <a:ea typeface="+mj-ea"/>
                <a:cs typeface="Arial" charset="0"/>
              </a:rPr>
              <a:t>Процедура проведения ГИА</a:t>
            </a:r>
          </a:p>
        </p:txBody>
      </p:sp>
      <p:sp>
        <p:nvSpPr>
          <p:cNvPr id="39940" name="Прямоугольник 5"/>
          <p:cNvSpPr>
            <a:spLocks noChangeArrowheads="1"/>
          </p:cNvSpPr>
          <p:nvPr/>
        </p:nvSpPr>
        <p:spPr bwMode="auto">
          <a:xfrm>
            <a:off x="2428875" y="1214438"/>
            <a:ext cx="6357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latin typeface="Times New Roman" pitchFamily="18" charset="0"/>
              </a:rPr>
              <a:t>При нарушении правил и отказе в их соблюдении</a:t>
            </a:r>
            <a:endParaRPr lang="ru-RU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4"/>
          <p:cNvSpPr txBox="1">
            <a:spLocks noChangeArrowheads="1"/>
          </p:cNvSpPr>
          <p:nvPr/>
        </p:nvSpPr>
        <p:spPr bwMode="auto">
          <a:xfrm>
            <a:off x="2268538" y="1773238"/>
            <a:ext cx="6264275" cy="277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28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Тем, кто попадется на нарушениях в ходе ГИА автоматически удаляется с экзамена. </a:t>
            </a:r>
          </a:p>
          <a:p>
            <a:pPr algn="just" eaLnBrk="1" hangingPunct="1"/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Составляется протокол и передается в ГЭК. </a:t>
            </a:r>
          </a:p>
          <a:p>
            <a:pPr algn="just" eaLnBrk="1" hangingPunct="1"/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Протокол об административном правонарушении рассматривается на КДН (если ребенок моложе 18 лет) или в суде (если ребенку 18 и более лет)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algn="just" eaLnBrk="1" hangingPunct="1"/>
            <a:r>
              <a:rPr lang="ru-RU" altLang="ru-RU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Штраф от 3000 до 5000 рублей.</a:t>
            </a:r>
          </a:p>
        </p:txBody>
      </p:sp>
      <p:sp>
        <p:nvSpPr>
          <p:cNvPr id="40963" name="TextBox 5"/>
          <p:cNvSpPr txBox="1">
            <a:spLocks noChangeArrowheads="1"/>
          </p:cNvSpPr>
          <p:nvPr/>
        </p:nvSpPr>
        <p:spPr bwMode="auto">
          <a:xfrm>
            <a:off x="2124075" y="4830763"/>
            <a:ext cx="6408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Контроль за выпускниками, сдающими ЕГЭ, будет осуществляться с помощью веб-камер в режиме </a:t>
            </a:r>
            <a:r>
              <a:rPr lang="en-US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on-line </a:t>
            </a:r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off-line</a:t>
            </a:r>
            <a:r>
              <a:rPr lang="ru-RU" alt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наблюдения.</a:t>
            </a:r>
            <a:r>
              <a:rPr lang="ru-RU" alt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eaLnBrk="1" hangingPunct="1"/>
            <a:r>
              <a:rPr lang="ru-RU" altLang="ru-RU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Записи хранятся 4 года.</a:t>
            </a: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3"/>
          <p:cNvSpPr txBox="1">
            <a:spLocks noChangeArrowheads="1"/>
          </p:cNvSpPr>
          <p:nvPr/>
        </p:nvSpPr>
        <p:spPr bwMode="auto">
          <a:xfrm>
            <a:off x="1857375" y="1428750"/>
            <a:ext cx="70723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98425" indent="4318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eaLnBrk="1" hangingPunct="1"/>
            <a:r>
              <a:rPr lang="ru-RU" altLang="ru-RU" sz="2400" b="1">
                <a:latin typeface="Times New Roman" pitchFamily="18" charset="0"/>
              </a:rPr>
              <a:t>Участники ЕГЭ (ГИА),  досрочно завершившие выполнение экзаменационной работы, могут сдать ее организаторам, не дожидаясь времени окончания экзамена, но не позднее, чем за 15 минут до его официального завершения.</a:t>
            </a:r>
            <a:r>
              <a:rPr lang="ru-RU" altLang="ru-RU" sz="2400">
                <a:latin typeface="Times New Roman" pitchFamily="18" charset="0"/>
              </a:rPr>
              <a:t>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0"/>
            <a:ext cx="7902575" cy="9286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itchFamily="18" charset="0"/>
                <a:ea typeface="+mj-ea"/>
                <a:cs typeface="Arial" charset="0"/>
              </a:rPr>
              <a:t>Процедура проведения ГИА</a:t>
            </a:r>
          </a:p>
        </p:txBody>
      </p:sp>
      <p:sp>
        <p:nvSpPr>
          <p:cNvPr id="41988" name="Прямоугольник 4"/>
          <p:cNvSpPr>
            <a:spLocks noChangeArrowheads="1"/>
          </p:cNvSpPr>
          <p:nvPr/>
        </p:nvSpPr>
        <p:spPr bwMode="auto">
          <a:xfrm>
            <a:off x="3071813" y="1000125"/>
            <a:ext cx="3590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>
                <a:latin typeface="Times New Roman" pitchFamily="18" charset="0"/>
              </a:rPr>
              <a:t>По окончании экзамена </a:t>
            </a:r>
            <a:endParaRPr lang="ru-RU" altLang="ru-RU" sz="2400"/>
          </a:p>
        </p:txBody>
      </p:sp>
      <p:sp>
        <p:nvSpPr>
          <p:cNvPr id="41989" name="Rectangle 1"/>
          <p:cNvSpPr>
            <a:spLocks noChangeArrowheads="1"/>
          </p:cNvSpPr>
          <p:nvPr/>
        </p:nvSpPr>
        <p:spPr bwMode="auto">
          <a:xfrm>
            <a:off x="1979613" y="3789363"/>
            <a:ext cx="65722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altLang="ru-RU" sz="2400" b="1">
                <a:solidFill>
                  <a:srgbClr val="1F262D"/>
                </a:solidFill>
                <a:latin typeface="Times New Roman" pitchFamily="18" charset="0"/>
                <a:cs typeface="Times New Roman" pitchFamily="18" charset="0"/>
              </a:rPr>
              <a:t>Если участник ЕГЭ (ГИА) по объективным причинам (</a:t>
            </a:r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вызов скорой помощи</a:t>
            </a:r>
            <a:r>
              <a:rPr lang="ru-RU" altLang="ru-RU" sz="2400" b="1">
                <a:solidFill>
                  <a:srgbClr val="1F262D"/>
                </a:solidFill>
                <a:latin typeface="Times New Roman" pitchFamily="18" charset="0"/>
                <a:cs typeface="Times New Roman" pitchFamily="18" charset="0"/>
              </a:rPr>
              <a:t>)  не может завершить выполнение экзаменационной работы,  он может досрочно удалиться с экзамена. Ему будет назначен экзамен в резервный день. </a:t>
            </a:r>
            <a:endParaRPr lang="ru-RU" altLang="ru-RU" sz="24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90" name="Picture 5" descr="Картинка 94 из 15710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863" y="5681663"/>
            <a:ext cx="1100137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object 2"/>
          <p:cNvSpPr>
            <a:spLocks/>
          </p:cNvSpPr>
          <p:nvPr/>
        </p:nvSpPr>
        <p:spPr bwMode="auto">
          <a:xfrm>
            <a:off x="8763000" y="0"/>
            <a:ext cx="0" cy="3357563"/>
          </a:xfrm>
          <a:custGeom>
            <a:avLst/>
            <a:gdLst>
              <a:gd name="T0" fmla="*/ 0 h 3357245"/>
              <a:gd name="T1" fmla="*/ 3357945 h 3357245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3357245">
                <a:moveTo>
                  <a:pt x="0" y="0"/>
                </a:moveTo>
                <a:lnTo>
                  <a:pt x="0" y="3356991"/>
                </a:lnTo>
              </a:path>
            </a:pathLst>
          </a:custGeom>
          <a:noFill/>
          <a:ln w="571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11" name="object 3"/>
          <p:cNvSpPr>
            <a:spLocks/>
          </p:cNvSpPr>
          <p:nvPr/>
        </p:nvSpPr>
        <p:spPr bwMode="auto">
          <a:xfrm>
            <a:off x="8763000" y="6411913"/>
            <a:ext cx="0" cy="293687"/>
          </a:xfrm>
          <a:custGeom>
            <a:avLst/>
            <a:gdLst>
              <a:gd name="T0" fmla="*/ 0 h 294004"/>
              <a:gd name="T1" fmla="*/ 292561 h 294004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294004">
                <a:moveTo>
                  <a:pt x="0" y="0"/>
                </a:moveTo>
                <a:lnTo>
                  <a:pt x="0" y="293509"/>
                </a:lnTo>
              </a:path>
            </a:pathLst>
          </a:custGeom>
          <a:noFill/>
          <a:ln w="571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12" name="object 4"/>
          <p:cNvSpPr>
            <a:spLocks/>
          </p:cNvSpPr>
          <p:nvPr/>
        </p:nvSpPr>
        <p:spPr bwMode="auto">
          <a:xfrm>
            <a:off x="0" y="304800"/>
            <a:ext cx="9144000" cy="0"/>
          </a:xfrm>
          <a:custGeom>
            <a:avLst/>
            <a:gdLst>
              <a:gd name="T0" fmla="*/ 0 w 9144000"/>
              <a:gd name="T1" fmla="*/ 9144000 w 914400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noFill/>
          <a:ln w="3810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13" name="object 5"/>
          <p:cNvSpPr>
            <a:spLocks/>
          </p:cNvSpPr>
          <p:nvPr/>
        </p:nvSpPr>
        <p:spPr bwMode="auto">
          <a:xfrm>
            <a:off x="5715000" y="457200"/>
            <a:ext cx="3429000" cy="0"/>
          </a:xfrm>
          <a:custGeom>
            <a:avLst/>
            <a:gdLst>
              <a:gd name="T0" fmla="*/ 3429000 w 3429000"/>
              <a:gd name="T1" fmla="*/ 0 w 342900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3429000">
                <a:moveTo>
                  <a:pt x="3429000" y="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14" name="object 6"/>
          <p:cNvSpPr>
            <a:spLocks/>
          </p:cNvSpPr>
          <p:nvPr/>
        </p:nvSpPr>
        <p:spPr bwMode="auto">
          <a:xfrm>
            <a:off x="5715000" y="0"/>
            <a:ext cx="0" cy="457200"/>
          </a:xfrm>
          <a:custGeom>
            <a:avLst/>
            <a:gdLst>
              <a:gd name="T0" fmla="*/ 457200 h 457200"/>
              <a:gd name="T1" fmla="*/ 0 h 45720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15" name="object 7"/>
          <p:cNvSpPr>
            <a:spLocks/>
          </p:cNvSpPr>
          <p:nvPr/>
        </p:nvSpPr>
        <p:spPr bwMode="auto">
          <a:xfrm>
            <a:off x="8763000" y="1981200"/>
            <a:ext cx="381000" cy="0"/>
          </a:xfrm>
          <a:custGeom>
            <a:avLst/>
            <a:gdLst>
              <a:gd name="T0" fmla="*/ 0 w 381000"/>
              <a:gd name="T1" fmla="*/ 381000 w 38100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16" name="object 8"/>
          <p:cNvSpPr>
            <a:spLocks/>
          </p:cNvSpPr>
          <p:nvPr/>
        </p:nvSpPr>
        <p:spPr bwMode="auto">
          <a:xfrm>
            <a:off x="990600" y="0"/>
            <a:ext cx="0" cy="1066800"/>
          </a:xfrm>
          <a:custGeom>
            <a:avLst/>
            <a:gdLst>
              <a:gd name="T0" fmla="*/ 0 h 1066800"/>
              <a:gd name="T1" fmla="*/ 1066800 h 106680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1066800">
                <a:moveTo>
                  <a:pt x="0" y="0"/>
                </a:moveTo>
                <a:lnTo>
                  <a:pt x="0" y="1066800"/>
                </a:ln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17" name="object 9"/>
          <p:cNvSpPr>
            <a:spLocks/>
          </p:cNvSpPr>
          <p:nvPr/>
        </p:nvSpPr>
        <p:spPr bwMode="auto">
          <a:xfrm>
            <a:off x="0" y="1066800"/>
            <a:ext cx="990600" cy="0"/>
          </a:xfrm>
          <a:custGeom>
            <a:avLst/>
            <a:gdLst>
              <a:gd name="T0" fmla="*/ 990600 w 990600"/>
              <a:gd name="T1" fmla="*/ 0 w 99060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990600">
                <a:moveTo>
                  <a:pt x="990600" y="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18" name="object 10"/>
          <p:cNvSpPr>
            <a:spLocks/>
          </p:cNvSpPr>
          <p:nvPr/>
        </p:nvSpPr>
        <p:spPr bwMode="auto">
          <a:xfrm>
            <a:off x="2667000" y="6411913"/>
            <a:ext cx="0" cy="446087"/>
          </a:xfrm>
          <a:custGeom>
            <a:avLst/>
            <a:gdLst>
              <a:gd name="T0" fmla="*/ 0 h 446404"/>
              <a:gd name="T1" fmla="*/ 444960 h 446404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446404">
                <a:moveTo>
                  <a:pt x="0" y="0"/>
                </a:moveTo>
                <a:lnTo>
                  <a:pt x="0" y="445909"/>
                </a:ln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19" name="object 11"/>
          <p:cNvSpPr>
            <a:spLocks/>
          </p:cNvSpPr>
          <p:nvPr/>
        </p:nvSpPr>
        <p:spPr bwMode="auto">
          <a:xfrm>
            <a:off x="8823325" y="6248400"/>
            <a:ext cx="320675" cy="0"/>
          </a:xfrm>
          <a:custGeom>
            <a:avLst/>
            <a:gdLst>
              <a:gd name="T0" fmla="*/ 0 w 320040"/>
              <a:gd name="T1" fmla="*/ 321821 w 32004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320040">
                <a:moveTo>
                  <a:pt x="0" y="0"/>
                </a:moveTo>
                <a:lnTo>
                  <a:pt x="319913" y="0"/>
                </a:lnTo>
              </a:path>
            </a:pathLst>
          </a:custGeom>
          <a:noFill/>
          <a:ln w="19050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20" name="object 12"/>
          <p:cNvSpPr>
            <a:spLocks/>
          </p:cNvSpPr>
          <p:nvPr/>
        </p:nvSpPr>
        <p:spPr bwMode="auto">
          <a:xfrm>
            <a:off x="0" y="5257800"/>
            <a:ext cx="457200" cy="0"/>
          </a:xfrm>
          <a:custGeom>
            <a:avLst/>
            <a:gdLst>
              <a:gd name="T0" fmla="*/ 457200 w 457200"/>
              <a:gd name="T1" fmla="*/ 0 w 45720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457200">
                <a:moveTo>
                  <a:pt x="457200" y="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21" name="object 13"/>
          <p:cNvSpPr>
            <a:spLocks/>
          </p:cNvSpPr>
          <p:nvPr/>
        </p:nvSpPr>
        <p:spPr bwMode="auto">
          <a:xfrm>
            <a:off x="0" y="5410200"/>
            <a:ext cx="457200" cy="0"/>
          </a:xfrm>
          <a:custGeom>
            <a:avLst/>
            <a:gdLst>
              <a:gd name="T0" fmla="*/ 457200 w 457200"/>
              <a:gd name="T1" fmla="*/ 0 w 457200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457200">
                <a:moveTo>
                  <a:pt x="457200" y="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22" name="object 14"/>
          <p:cNvSpPr>
            <a:spLocks noChangeArrowheads="1"/>
          </p:cNvSpPr>
          <p:nvPr/>
        </p:nvSpPr>
        <p:spPr bwMode="auto">
          <a:xfrm>
            <a:off x="2095500" y="307975"/>
            <a:ext cx="2746375" cy="84613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23" name="object 15"/>
          <p:cNvSpPr>
            <a:spLocks noChangeArrowheads="1"/>
          </p:cNvSpPr>
          <p:nvPr/>
        </p:nvSpPr>
        <p:spPr bwMode="auto">
          <a:xfrm>
            <a:off x="4338638" y="307975"/>
            <a:ext cx="2608262" cy="84613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24" name="object 16"/>
          <p:cNvSpPr>
            <a:spLocks noChangeArrowheads="1"/>
          </p:cNvSpPr>
          <p:nvPr/>
        </p:nvSpPr>
        <p:spPr bwMode="auto">
          <a:xfrm>
            <a:off x="6443663" y="307975"/>
            <a:ext cx="1058862" cy="84613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25" name="object 17"/>
          <p:cNvSpPr>
            <a:spLocks noChangeArrowheads="1"/>
          </p:cNvSpPr>
          <p:nvPr/>
        </p:nvSpPr>
        <p:spPr bwMode="auto">
          <a:xfrm>
            <a:off x="6999288" y="290513"/>
            <a:ext cx="608012" cy="84613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320544" y="394208"/>
            <a:ext cx="4930140" cy="482600"/>
          </a:xfrm>
        </p:spPr>
        <p:txBody>
          <a:bodyPr wrap="square"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3000" spc="-5" dirty="0">
                <a:latin typeface="Calibri"/>
                <a:cs typeface="Calibri"/>
              </a:rPr>
              <a:t>Особенности проведения</a:t>
            </a:r>
            <a:r>
              <a:rPr sz="3000" spc="-25" dirty="0"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C00000"/>
                </a:solidFill>
                <a:latin typeface="Calibri"/>
                <a:cs typeface="Calibri"/>
              </a:rPr>
              <a:t>ЕГЭ</a:t>
            </a:r>
            <a:endParaRPr sz="3000" dirty="0">
              <a:latin typeface="Calibri"/>
              <a:cs typeface="Calibri"/>
            </a:endParaRPr>
          </a:p>
        </p:txBody>
      </p:sp>
      <p:sp>
        <p:nvSpPr>
          <p:cNvPr id="43027" name="object 19"/>
          <p:cNvSpPr>
            <a:spLocks noChangeArrowheads="1"/>
          </p:cNvSpPr>
          <p:nvPr/>
        </p:nvSpPr>
        <p:spPr bwMode="auto">
          <a:xfrm>
            <a:off x="1635125" y="1082675"/>
            <a:ext cx="2703513" cy="1611313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28" name="object 20"/>
          <p:cNvSpPr txBox="1">
            <a:spLocks noChangeArrowheads="1"/>
          </p:cNvSpPr>
          <p:nvPr/>
        </p:nvSpPr>
        <p:spPr bwMode="auto">
          <a:xfrm>
            <a:off x="2095500" y="1263650"/>
            <a:ext cx="19050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065" rIns="0" bIns="0">
            <a:spAutoFit/>
          </a:bodyPr>
          <a:lstStyle>
            <a:lvl1pPr marL="158750" indent="-14763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ru-RU" sz="1600" b="1">
                <a:latin typeface="Calibri" pitchFamily="34" charset="0"/>
                <a:cs typeface="Calibri" pitchFamily="34" charset="0"/>
              </a:rPr>
              <a:t>      Пункты проведения  экзаменов (ППЭ)</a:t>
            </a:r>
            <a:endParaRPr lang="ru-RU" sz="16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029" name="object 22"/>
          <p:cNvSpPr>
            <a:spLocks noChangeArrowheads="1"/>
          </p:cNvSpPr>
          <p:nvPr/>
        </p:nvSpPr>
        <p:spPr bwMode="auto">
          <a:xfrm>
            <a:off x="5195888" y="1182688"/>
            <a:ext cx="2919412" cy="1465262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30" name="object 23"/>
          <p:cNvSpPr txBox="1">
            <a:spLocks noChangeArrowheads="1"/>
          </p:cNvSpPr>
          <p:nvPr/>
        </p:nvSpPr>
        <p:spPr bwMode="auto">
          <a:xfrm>
            <a:off x="5570538" y="1255713"/>
            <a:ext cx="20891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065" rIns="0" bIns="0">
            <a:spAutoFit/>
          </a:bodyPr>
          <a:lstStyle>
            <a:lvl1pPr marL="153988" indent="5857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ru-RU" sz="1600" b="1">
                <a:latin typeface="Calibri" pitchFamily="34" charset="0"/>
                <a:cs typeface="Calibri" pitchFamily="34" charset="0"/>
              </a:rPr>
              <a:t>Разная  продолжительность</a:t>
            </a:r>
            <a:endParaRPr lang="ru-RU" sz="1600">
              <a:latin typeface="Calibri" pitchFamily="34" charset="0"/>
              <a:cs typeface="Calibri" pitchFamily="34" charset="0"/>
            </a:endParaRPr>
          </a:p>
          <a:p>
            <a:pPr eaLnBrk="1" hangingPunct="1"/>
            <a:r>
              <a:rPr lang="ru-RU" sz="1600" b="1">
                <a:latin typeface="Calibri" pitchFamily="34" charset="0"/>
                <a:cs typeface="Calibri" pitchFamily="34" charset="0"/>
              </a:rPr>
              <a:t>экзаменов по каждому  предмету</a:t>
            </a:r>
            <a:endParaRPr lang="ru-RU" sz="16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031" name="object 28"/>
          <p:cNvSpPr>
            <a:spLocks noChangeArrowheads="1"/>
          </p:cNvSpPr>
          <p:nvPr/>
        </p:nvSpPr>
        <p:spPr bwMode="auto">
          <a:xfrm>
            <a:off x="525463" y="3276600"/>
            <a:ext cx="8378825" cy="3162300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32" name="object 29"/>
          <p:cNvSpPr>
            <a:spLocks/>
          </p:cNvSpPr>
          <p:nvPr/>
        </p:nvSpPr>
        <p:spPr bwMode="auto">
          <a:xfrm>
            <a:off x="552450" y="3357563"/>
            <a:ext cx="1822450" cy="280987"/>
          </a:xfrm>
          <a:custGeom>
            <a:avLst/>
            <a:gdLst>
              <a:gd name="T0" fmla="*/ 0 w 1823085"/>
              <a:gd name="T1" fmla="*/ 279093 h 281939"/>
              <a:gd name="T2" fmla="*/ 1821180 w 1823085"/>
              <a:gd name="T3" fmla="*/ 279093 h 281939"/>
              <a:gd name="T4" fmla="*/ 1821180 w 1823085"/>
              <a:gd name="T5" fmla="*/ 0 h 281939"/>
              <a:gd name="T6" fmla="*/ 0 w 1823085"/>
              <a:gd name="T7" fmla="*/ 0 h 281939"/>
              <a:gd name="T8" fmla="*/ 0 w 1823085"/>
              <a:gd name="T9" fmla="*/ 279093 h 281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23085" h="281939">
                <a:moveTo>
                  <a:pt x="0" y="281940"/>
                </a:moveTo>
                <a:lnTo>
                  <a:pt x="1823085" y="281940"/>
                </a:lnTo>
                <a:lnTo>
                  <a:pt x="1823085" y="0"/>
                </a:lnTo>
                <a:lnTo>
                  <a:pt x="0" y="0"/>
                </a:lnTo>
                <a:lnTo>
                  <a:pt x="0" y="281940"/>
                </a:lnTo>
                <a:close/>
              </a:path>
            </a:pathLst>
          </a:cu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33" name="object 30"/>
          <p:cNvSpPr>
            <a:spLocks/>
          </p:cNvSpPr>
          <p:nvPr/>
        </p:nvSpPr>
        <p:spPr bwMode="auto">
          <a:xfrm>
            <a:off x="2374900" y="3357563"/>
            <a:ext cx="3421063" cy="280987"/>
          </a:xfrm>
          <a:custGeom>
            <a:avLst/>
            <a:gdLst>
              <a:gd name="T0" fmla="*/ 0 w 3421379"/>
              <a:gd name="T1" fmla="*/ 279093 h 281939"/>
              <a:gd name="T2" fmla="*/ 3420051 w 3421379"/>
              <a:gd name="T3" fmla="*/ 279093 h 281939"/>
              <a:gd name="T4" fmla="*/ 3420051 w 3421379"/>
              <a:gd name="T5" fmla="*/ 0 h 281939"/>
              <a:gd name="T6" fmla="*/ 0 w 3421379"/>
              <a:gd name="T7" fmla="*/ 0 h 281939"/>
              <a:gd name="T8" fmla="*/ 0 w 3421379"/>
              <a:gd name="T9" fmla="*/ 279093 h 281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21379" h="281939">
                <a:moveTo>
                  <a:pt x="0" y="281940"/>
                </a:moveTo>
                <a:lnTo>
                  <a:pt x="3420999" y="281940"/>
                </a:lnTo>
                <a:lnTo>
                  <a:pt x="3420999" y="0"/>
                </a:lnTo>
                <a:lnTo>
                  <a:pt x="0" y="0"/>
                </a:lnTo>
                <a:lnTo>
                  <a:pt x="0" y="281940"/>
                </a:lnTo>
                <a:close/>
              </a:path>
            </a:pathLst>
          </a:cu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34" name="object 31"/>
          <p:cNvSpPr>
            <a:spLocks/>
          </p:cNvSpPr>
          <p:nvPr/>
        </p:nvSpPr>
        <p:spPr bwMode="auto">
          <a:xfrm>
            <a:off x="5795963" y="3357563"/>
            <a:ext cx="3028950" cy="280987"/>
          </a:xfrm>
          <a:custGeom>
            <a:avLst/>
            <a:gdLst>
              <a:gd name="T0" fmla="*/ 0 w 3028315"/>
              <a:gd name="T1" fmla="*/ 279093 h 281939"/>
              <a:gd name="T2" fmla="*/ 3029838 w 3028315"/>
              <a:gd name="T3" fmla="*/ 279093 h 281939"/>
              <a:gd name="T4" fmla="*/ 3029838 w 3028315"/>
              <a:gd name="T5" fmla="*/ 0 h 281939"/>
              <a:gd name="T6" fmla="*/ 0 w 3028315"/>
              <a:gd name="T7" fmla="*/ 0 h 281939"/>
              <a:gd name="T8" fmla="*/ 0 w 3028315"/>
              <a:gd name="T9" fmla="*/ 279093 h 281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28315" h="281939">
                <a:moveTo>
                  <a:pt x="0" y="281940"/>
                </a:moveTo>
                <a:lnTo>
                  <a:pt x="3027933" y="281940"/>
                </a:lnTo>
                <a:lnTo>
                  <a:pt x="3027933" y="0"/>
                </a:lnTo>
                <a:lnTo>
                  <a:pt x="0" y="0"/>
                </a:lnTo>
                <a:lnTo>
                  <a:pt x="0" y="281940"/>
                </a:lnTo>
                <a:close/>
              </a:path>
            </a:pathLst>
          </a:cu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35" name="object 32"/>
          <p:cNvSpPr>
            <a:spLocks/>
          </p:cNvSpPr>
          <p:nvPr/>
        </p:nvSpPr>
        <p:spPr bwMode="auto">
          <a:xfrm>
            <a:off x="552450" y="3638550"/>
            <a:ext cx="1822450" cy="320675"/>
          </a:xfrm>
          <a:custGeom>
            <a:avLst/>
            <a:gdLst>
              <a:gd name="T0" fmla="*/ 0 w 1823085"/>
              <a:gd name="T1" fmla="*/ 321427 h 320039"/>
              <a:gd name="T2" fmla="*/ 1821180 w 1823085"/>
              <a:gd name="T3" fmla="*/ 321427 h 320039"/>
              <a:gd name="T4" fmla="*/ 1821180 w 1823085"/>
              <a:gd name="T5" fmla="*/ 0 h 320039"/>
              <a:gd name="T6" fmla="*/ 0 w 1823085"/>
              <a:gd name="T7" fmla="*/ 0 h 320039"/>
              <a:gd name="T8" fmla="*/ 0 w 1823085"/>
              <a:gd name="T9" fmla="*/ 321427 h 3200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23085" h="320039">
                <a:moveTo>
                  <a:pt x="0" y="319519"/>
                </a:moveTo>
                <a:lnTo>
                  <a:pt x="1823085" y="319519"/>
                </a:lnTo>
                <a:lnTo>
                  <a:pt x="1823085" y="0"/>
                </a:lnTo>
                <a:lnTo>
                  <a:pt x="0" y="0"/>
                </a:lnTo>
                <a:lnTo>
                  <a:pt x="0" y="319519"/>
                </a:lnTo>
                <a:close/>
              </a:path>
            </a:pathLst>
          </a:custGeom>
          <a:solidFill>
            <a:srgbClr val="DA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36" name="object 33"/>
          <p:cNvSpPr>
            <a:spLocks/>
          </p:cNvSpPr>
          <p:nvPr/>
        </p:nvSpPr>
        <p:spPr bwMode="auto">
          <a:xfrm>
            <a:off x="2374900" y="3638550"/>
            <a:ext cx="3421063" cy="320675"/>
          </a:xfrm>
          <a:custGeom>
            <a:avLst/>
            <a:gdLst>
              <a:gd name="T0" fmla="*/ 0 w 3421379"/>
              <a:gd name="T1" fmla="*/ 321427 h 320039"/>
              <a:gd name="T2" fmla="*/ 3420051 w 3421379"/>
              <a:gd name="T3" fmla="*/ 321427 h 320039"/>
              <a:gd name="T4" fmla="*/ 3420051 w 3421379"/>
              <a:gd name="T5" fmla="*/ 0 h 320039"/>
              <a:gd name="T6" fmla="*/ 0 w 3421379"/>
              <a:gd name="T7" fmla="*/ 0 h 320039"/>
              <a:gd name="T8" fmla="*/ 0 w 3421379"/>
              <a:gd name="T9" fmla="*/ 321427 h 3200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21379" h="320039">
                <a:moveTo>
                  <a:pt x="0" y="319519"/>
                </a:moveTo>
                <a:lnTo>
                  <a:pt x="3420999" y="319519"/>
                </a:lnTo>
                <a:lnTo>
                  <a:pt x="3420999" y="0"/>
                </a:lnTo>
                <a:lnTo>
                  <a:pt x="0" y="0"/>
                </a:lnTo>
                <a:lnTo>
                  <a:pt x="0" y="319519"/>
                </a:lnTo>
                <a:close/>
              </a:path>
            </a:pathLst>
          </a:custGeom>
          <a:solidFill>
            <a:srgbClr val="DA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37" name="object 34"/>
          <p:cNvSpPr>
            <a:spLocks/>
          </p:cNvSpPr>
          <p:nvPr/>
        </p:nvSpPr>
        <p:spPr bwMode="auto">
          <a:xfrm>
            <a:off x="5795963" y="3638550"/>
            <a:ext cx="3028950" cy="320675"/>
          </a:xfrm>
          <a:custGeom>
            <a:avLst/>
            <a:gdLst>
              <a:gd name="T0" fmla="*/ 0 w 3028315"/>
              <a:gd name="T1" fmla="*/ 321427 h 320039"/>
              <a:gd name="T2" fmla="*/ 3029838 w 3028315"/>
              <a:gd name="T3" fmla="*/ 321427 h 320039"/>
              <a:gd name="T4" fmla="*/ 3029838 w 3028315"/>
              <a:gd name="T5" fmla="*/ 0 h 320039"/>
              <a:gd name="T6" fmla="*/ 0 w 3028315"/>
              <a:gd name="T7" fmla="*/ 0 h 320039"/>
              <a:gd name="T8" fmla="*/ 0 w 3028315"/>
              <a:gd name="T9" fmla="*/ 321427 h 3200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28315" h="320039">
                <a:moveTo>
                  <a:pt x="0" y="319519"/>
                </a:moveTo>
                <a:lnTo>
                  <a:pt x="3027933" y="319519"/>
                </a:lnTo>
                <a:lnTo>
                  <a:pt x="3027933" y="0"/>
                </a:lnTo>
                <a:lnTo>
                  <a:pt x="0" y="0"/>
                </a:lnTo>
                <a:lnTo>
                  <a:pt x="0" y="319519"/>
                </a:lnTo>
                <a:close/>
              </a:path>
            </a:pathLst>
          </a:custGeom>
          <a:solidFill>
            <a:srgbClr val="DA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38" name="object 35"/>
          <p:cNvSpPr>
            <a:spLocks/>
          </p:cNvSpPr>
          <p:nvPr/>
        </p:nvSpPr>
        <p:spPr bwMode="auto">
          <a:xfrm>
            <a:off x="552450" y="3959225"/>
            <a:ext cx="1822450" cy="280988"/>
          </a:xfrm>
          <a:custGeom>
            <a:avLst/>
            <a:gdLst>
              <a:gd name="T0" fmla="*/ 0 w 1823085"/>
              <a:gd name="T1" fmla="*/ 279095 h 281939"/>
              <a:gd name="T2" fmla="*/ 1821180 w 1823085"/>
              <a:gd name="T3" fmla="*/ 279095 h 281939"/>
              <a:gd name="T4" fmla="*/ 1821180 w 1823085"/>
              <a:gd name="T5" fmla="*/ 0 h 281939"/>
              <a:gd name="T6" fmla="*/ 0 w 1823085"/>
              <a:gd name="T7" fmla="*/ 0 h 281939"/>
              <a:gd name="T8" fmla="*/ 0 w 1823085"/>
              <a:gd name="T9" fmla="*/ 279095 h 281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23085" h="281939">
                <a:moveTo>
                  <a:pt x="0" y="281939"/>
                </a:moveTo>
                <a:lnTo>
                  <a:pt x="1823085" y="281939"/>
                </a:lnTo>
                <a:lnTo>
                  <a:pt x="1823085" y="0"/>
                </a:lnTo>
                <a:lnTo>
                  <a:pt x="0" y="0"/>
                </a:lnTo>
                <a:lnTo>
                  <a:pt x="0" y="281939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39" name="object 36"/>
          <p:cNvSpPr>
            <a:spLocks/>
          </p:cNvSpPr>
          <p:nvPr/>
        </p:nvSpPr>
        <p:spPr bwMode="auto">
          <a:xfrm>
            <a:off x="2374900" y="3959225"/>
            <a:ext cx="6450013" cy="280988"/>
          </a:xfrm>
          <a:custGeom>
            <a:avLst/>
            <a:gdLst>
              <a:gd name="T0" fmla="*/ 0 w 6449059"/>
              <a:gd name="T1" fmla="*/ 279095 h 281939"/>
              <a:gd name="T2" fmla="*/ 6451668 w 6449059"/>
              <a:gd name="T3" fmla="*/ 279095 h 281939"/>
              <a:gd name="T4" fmla="*/ 6451668 w 6449059"/>
              <a:gd name="T5" fmla="*/ 0 h 281939"/>
              <a:gd name="T6" fmla="*/ 0 w 6449059"/>
              <a:gd name="T7" fmla="*/ 0 h 281939"/>
              <a:gd name="T8" fmla="*/ 0 w 6449059"/>
              <a:gd name="T9" fmla="*/ 279095 h 281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449059" h="281939">
                <a:moveTo>
                  <a:pt x="0" y="281939"/>
                </a:moveTo>
                <a:lnTo>
                  <a:pt x="6448806" y="281939"/>
                </a:lnTo>
                <a:lnTo>
                  <a:pt x="6448806" y="0"/>
                </a:lnTo>
                <a:lnTo>
                  <a:pt x="0" y="0"/>
                </a:lnTo>
                <a:lnTo>
                  <a:pt x="0" y="281939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40" name="object 37"/>
          <p:cNvSpPr>
            <a:spLocks/>
          </p:cNvSpPr>
          <p:nvPr/>
        </p:nvSpPr>
        <p:spPr bwMode="auto">
          <a:xfrm>
            <a:off x="552450" y="4240213"/>
            <a:ext cx="1822450" cy="473075"/>
          </a:xfrm>
          <a:custGeom>
            <a:avLst/>
            <a:gdLst>
              <a:gd name="T0" fmla="*/ 0 w 1823085"/>
              <a:gd name="T1" fmla="*/ 474351 h 472439"/>
              <a:gd name="T2" fmla="*/ 1821180 w 1823085"/>
              <a:gd name="T3" fmla="*/ 474351 h 472439"/>
              <a:gd name="T4" fmla="*/ 1821180 w 1823085"/>
              <a:gd name="T5" fmla="*/ 0 h 472439"/>
              <a:gd name="T6" fmla="*/ 0 w 1823085"/>
              <a:gd name="T7" fmla="*/ 0 h 472439"/>
              <a:gd name="T8" fmla="*/ 0 w 1823085"/>
              <a:gd name="T9" fmla="*/ 474351 h 4724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23085" h="472439">
                <a:moveTo>
                  <a:pt x="0" y="472440"/>
                </a:moveTo>
                <a:lnTo>
                  <a:pt x="1823085" y="472440"/>
                </a:lnTo>
                <a:lnTo>
                  <a:pt x="1823085" y="0"/>
                </a:lnTo>
                <a:lnTo>
                  <a:pt x="0" y="0"/>
                </a:lnTo>
                <a:lnTo>
                  <a:pt x="0" y="472440"/>
                </a:lnTo>
                <a:close/>
              </a:path>
            </a:pathLst>
          </a:custGeom>
          <a:solidFill>
            <a:srgbClr val="DA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41" name="object 38"/>
          <p:cNvSpPr>
            <a:spLocks/>
          </p:cNvSpPr>
          <p:nvPr/>
        </p:nvSpPr>
        <p:spPr bwMode="auto">
          <a:xfrm>
            <a:off x="2374900" y="4240213"/>
            <a:ext cx="6450013" cy="473075"/>
          </a:xfrm>
          <a:custGeom>
            <a:avLst/>
            <a:gdLst>
              <a:gd name="T0" fmla="*/ 0 w 6449059"/>
              <a:gd name="T1" fmla="*/ 474351 h 472439"/>
              <a:gd name="T2" fmla="*/ 6451668 w 6449059"/>
              <a:gd name="T3" fmla="*/ 474351 h 472439"/>
              <a:gd name="T4" fmla="*/ 6451668 w 6449059"/>
              <a:gd name="T5" fmla="*/ 0 h 472439"/>
              <a:gd name="T6" fmla="*/ 0 w 6449059"/>
              <a:gd name="T7" fmla="*/ 0 h 472439"/>
              <a:gd name="T8" fmla="*/ 0 w 6449059"/>
              <a:gd name="T9" fmla="*/ 474351 h 4724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449059" h="472439">
                <a:moveTo>
                  <a:pt x="0" y="472440"/>
                </a:moveTo>
                <a:lnTo>
                  <a:pt x="6448806" y="472440"/>
                </a:lnTo>
                <a:lnTo>
                  <a:pt x="6448806" y="0"/>
                </a:lnTo>
                <a:lnTo>
                  <a:pt x="0" y="0"/>
                </a:lnTo>
                <a:lnTo>
                  <a:pt x="0" y="472440"/>
                </a:lnTo>
                <a:close/>
              </a:path>
            </a:pathLst>
          </a:custGeom>
          <a:solidFill>
            <a:srgbClr val="DA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42" name="object 39"/>
          <p:cNvSpPr>
            <a:spLocks/>
          </p:cNvSpPr>
          <p:nvPr/>
        </p:nvSpPr>
        <p:spPr bwMode="auto">
          <a:xfrm>
            <a:off x="552450" y="4713288"/>
            <a:ext cx="1822450" cy="661987"/>
          </a:xfrm>
          <a:custGeom>
            <a:avLst/>
            <a:gdLst>
              <a:gd name="T0" fmla="*/ 0 w 1823085"/>
              <a:gd name="T1" fmla="*/ 660087 h 662939"/>
              <a:gd name="T2" fmla="*/ 1821180 w 1823085"/>
              <a:gd name="T3" fmla="*/ 660087 h 662939"/>
              <a:gd name="T4" fmla="*/ 1821180 w 1823085"/>
              <a:gd name="T5" fmla="*/ 0 h 662939"/>
              <a:gd name="T6" fmla="*/ 0 w 1823085"/>
              <a:gd name="T7" fmla="*/ 0 h 662939"/>
              <a:gd name="T8" fmla="*/ 0 w 1823085"/>
              <a:gd name="T9" fmla="*/ 660087 h 662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23085" h="662939">
                <a:moveTo>
                  <a:pt x="0" y="662939"/>
                </a:moveTo>
                <a:lnTo>
                  <a:pt x="1823085" y="662939"/>
                </a:lnTo>
                <a:lnTo>
                  <a:pt x="1823085" y="0"/>
                </a:lnTo>
                <a:lnTo>
                  <a:pt x="0" y="0"/>
                </a:lnTo>
                <a:lnTo>
                  <a:pt x="0" y="662939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43" name="object 40"/>
          <p:cNvSpPr>
            <a:spLocks/>
          </p:cNvSpPr>
          <p:nvPr/>
        </p:nvSpPr>
        <p:spPr bwMode="auto">
          <a:xfrm>
            <a:off x="2374900" y="4713288"/>
            <a:ext cx="6450013" cy="661987"/>
          </a:xfrm>
          <a:custGeom>
            <a:avLst/>
            <a:gdLst>
              <a:gd name="T0" fmla="*/ 0 w 6449059"/>
              <a:gd name="T1" fmla="*/ 660087 h 662939"/>
              <a:gd name="T2" fmla="*/ 6451668 w 6449059"/>
              <a:gd name="T3" fmla="*/ 660087 h 662939"/>
              <a:gd name="T4" fmla="*/ 6451668 w 6449059"/>
              <a:gd name="T5" fmla="*/ 0 h 662939"/>
              <a:gd name="T6" fmla="*/ 0 w 6449059"/>
              <a:gd name="T7" fmla="*/ 0 h 662939"/>
              <a:gd name="T8" fmla="*/ 0 w 6449059"/>
              <a:gd name="T9" fmla="*/ 660087 h 662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449059" h="662939">
                <a:moveTo>
                  <a:pt x="0" y="662939"/>
                </a:moveTo>
                <a:lnTo>
                  <a:pt x="6448806" y="662939"/>
                </a:lnTo>
                <a:lnTo>
                  <a:pt x="6448806" y="0"/>
                </a:lnTo>
                <a:lnTo>
                  <a:pt x="0" y="0"/>
                </a:lnTo>
                <a:lnTo>
                  <a:pt x="0" y="662939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44" name="object 41"/>
          <p:cNvSpPr>
            <a:spLocks/>
          </p:cNvSpPr>
          <p:nvPr/>
        </p:nvSpPr>
        <p:spPr bwMode="auto">
          <a:xfrm>
            <a:off x="552450" y="5375275"/>
            <a:ext cx="1822450" cy="755650"/>
          </a:xfrm>
          <a:custGeom>
            <a:avLst/>
            <a:gdLst>
              <a:gd name="T0" fmla="*/ 0 w 1823085"/>
              <a:gd name="T1" fmla="*/ 758199 h 754379"/>
              <a:gd name="T2" fmla="*/ 1821180 w 1823085"/>
              <a:gd name="T3" fmla="*/ 758199 h 754379"/>
              <a:gd name="T4" fmla="*/ 1821180 w 1823085"/>
              <a:gd name="T5" fmla="*/ 0 h 754379"/>
              <a:gd name="T6" fmla="*/ 0 w 1823085"/>
              <a:gd name="T7" fmla="*/ 0 h 754379"/>
              <a:gd name="T8" fmla="*/ 0 w 1823085"/>
              <a:gd name="T9" fmla="*/ 758199 h 7543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23085" h="754379">
                <a:moveTo>
                  <a:pt x="0" y="754380"/>
                </a:moveTo>
                <a:lnTo>
                  <a:pt x="1823085" y="754380"/>
                </a:lnTo>
                <a:lnTo>
                  <a:pt x="1823085" y="0"/>
                </a:lnTo>
                <a:lnTo>
                  <a:pt x="0" y="0"/>
                </a:lnTo>
                <a:lnTo>
                  <a:pt x="0" y="75438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45" name="object 42"/>
          <p:cNvSpPr>
            <a:spLocks/>
          </p:cNvSpPr>
          <p:nvPr/>
        </p:nvSpPr>
        <p:spPr bwMode="auto">
          <a:xfrm>
            <a:off x="2374900" y="5375275"/>
            <a:ext cx="6450013" cy="282575"/>
          </a:xfrm>
          <a:custGeom>
            <a:avLst/>
            <a:gdLst>
              <a:gd name="T0" fmla="*/ 0 w 6449059"/>
              <a:gd name="T1" fmla="*/ 283852 h 281939"/>
              <a:gd name="T2" fmla="*/ 6451668 w 6449059"/>
              <a:gd name="T3" fmla="*/ 283852 h 281939"/>
              <a:gd name="T4" fmla="*/ 6451668 w 6449059"/>
              <a:gd name="T5" fmla="*/ 0 h 281939"/>
              <a:gd name="T6" fmla="*/ 0 w 6449059"/>
              <a:gd name="T7" fmla="*/ 0 h 281939"/>
              <a:gd name="T8" fmla="*/ 0 w 6449059"/>
              <a:gd name="T9" fmla="*/ 283852 h 281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449059" h="281939">
                <a:moveTo>
                  <a:pt x="0" y="281940"/>
                </a:moveTo>
                <a:lnTo>
                  <a:pt x="6448806" y="281940"/>
                </a:lnTo>
                <a:lnTo>
                  <a:pt x="6448806" y="0"/>
                </a:lnTo>
                <a:lnTo>
                  <a:pt x="0" y="0"/>
                </a:lnTo>
                <a:lnTo>
                  <a:pt x="0" y="28194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46" name="object 43"/>
          <p:cNvSpPr>
            <a:spLocks/>
          </p:cNvSpPr>
          <p:nvPr/>
        </p:nvSpPr>
        <p:spPr bwMode="auto">
          <a:xfrm>
            <a:off x="2374900" y="5657850"/>
            <a:ext cx="3421063" cy="473075"/>
          </a:xfrm>
          <a:custGeom>
            <a:avLst/>
            <a:gdLst>
              <a:gd name="T0" fmla="*/ 0 w 3421379"/>
              <a:gd name="T1" fmla="*/ 474350 h 472439"/>
              <a:gd name="T2" fmla="*/ 3420051 w 3421379"/>
              <a:gd name="T3" fmla="*/ 474350 h 472439"/>
              <a:gd name="T4" fmla="*/ 3420051 w 3421379"/>
              <a:gd name="T5" fmla="*/ 0 h 472439"/>
              <a:gd name="T6" fmla="*/ 0 w 3421379"/>
              <a:gd name="T7" fmla="*/ 0 h 472439"/>
              <a:gd name="T8" fmla="*/ 0 w 3421379"/>
              <a:gd name="T9" fmla="*/ 474350 h 4724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21379" h="472439">
                <a:moveTo>
                  <a:pt x="0" y="472439"/>
                </a:moveTo>
                <a:lnTo>
                  <a:pt x="3420999" y="472439"/>
                </a:lnTo>
                <a:lnTo>
                  <a:pt x="3420999" y="0"/>
                </a:lnTo>
                <a:lnTo>
                  <a:pt x="0" y="0"/>
                </a:lnTo>
                <a:lnTo>
                  <a:pt x="0" y="472439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47" name="object 44"/>
          <p:cNvSpPr>
            <a:spLocks/>
          </p:cNvSpPr>
          <p:nvPr/>
        </p:nvSpPr>
        <p:spPr bwMode="auto">
          <a:xfrm>
            <a:off x="5795963" y="5657850"/>
            <a:ext cx="3028950" cy="473075"/>
          </a:xfrm>
          <a:custGeom>
            <a:avLst/>
            <a:gdLst>
              <a:gd name="T0" fmla="*/ 0 w 3028315"/>
              <a:gd name="T1" fmla="*/ 474350 h 472439"/>
              <a:gd name="T2" fmla="*/ 3029838 w 3028315"/>
              <a:gd name="T3" fmla="*/ 474350 h 472439"/>
              <a:gd name="T4" fmla="*/ 3029838 w 3028315"/>
              <a:gd name="T5" fmla="*/ 0 h 472439"/>
              <a:gd name="T6" fmla="*/ 0 w 3028315"/>
              <a:gd name="T7" fmla="*/ 0 h 472439"/>
              <a:gd name="T8" fmla="*/ 0 w 3028315"/>
              <a:gd name="T9" fmla="*/ 474350 h 4724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28315" h="472439">
                <a:moveTo>
                  <a:pt x="0" y="472439"/>
                </a:moveTo>
                <a:lnTo>
                  <a:pt x="3027933" y="472439"/>
                </a:lnTo>
                <a:lnTo>
                  <a:pt x="3027933" y="0"/>
                </a:lnTo>
                <a:lnTo>
                  <a:pt x="0" y="0"/>
                </a:lnTo>
                <a:lnTo>
                  <a:pt x="0" y="472439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48" name="object 45"/>
          <p:cNvSpPr>
            <a:spLocks/>
          </p:cNvSpPr>
          <p:nvPr/>
        </p:nvSpPr>
        <p:spPr bwMode="auto">
          <a:xfrm>
            <a:off x="552450" y="6130925"/>
            <a:ext cx="1822450" cy="280988"/>
          </a:xfrm>
          <a:custGeom>
            <a:avLst/>
            <a:gdLst>
              <a:gd name="T0" fmla="*/ 0 w 1823085"/>
              <a:gd name="T1" fmla="*/ 279095 h 281939"/>
              <a:gd name="T2" fmla="*/ 1821180 w 1823085"/>
              <a:gd name="T3" fmla="*/ 279095 h 281939"/>
              <a:gd name="T4" fmla="*/ 1821180 w 1823085"/>
              <a:gd name="T5" fmla="*/ 0 h 281939"/>
              <a:gd name="T6" fmla="*/ 0 w 1823085"/>
              <a:gd name="T7" fmla="*/ 0 h 281939"/>
              <a:gd name="T8" fmla="*/ 0 w 1823085"/>
              <a:gd name="T9" fmla="*/ 279095 h 281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23085" h="281939">
                <a:moveTo>
                  <a:pt x="0" y="281939"/>
                </a:moveTo>
                <a:lnTo>
                  <a:pt x="1823085" y="281939"/>
                </a:lnTo>
                <a:lnTo>
                  <a:pt x="1823085" y="0"/>
                </a:lnTo>
                <a:lnTo>
                  <a:pt x="0" y="0"/>
                </a:lnTo>
                <a:lnTo>
                  <a:pt x="0" y="281939"/>
                </a:lnTo>
                <a:close/>
              </a:path>
            </a:pathLst>
          </a:custGeom>
          <a:solidFill>
            <a:srgbClr val="DA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49" name="object 46"/>
          <p:cNvSpPr>
            <a:spLocks/>
          </p:cNvSpPr>
          <p:nvPr/>
        </p:nvSpPr>
        <p:spPr bwMode="auto">
          <a:xfrm>
            <a:off x="2374900" y="6130925"/>
            <a:ext cx="3421063" cy="280988"/>
          </a:xfrm>
          <a:custGeom>
            <a:avLst/>
            <a:gdLst>
              <a:gd name="T0" fmla="*/ 0 w 3421379"/>
              <a:gd name="T1" fmla="*/ 279095 h 281939"/>
              <a:gd name="T2" fmla="*/ 3420051 w 3421379"/>
              <a:gd name="T3" fmla="*/ 279095 h 281939"/>
              <a:gd name="T4" fmla="*/ 3420051 w 3421379"/>
              <a:gd name="T5" fmla="*/ 0 h 281939"/>
              <a:gd name="T6" fmla="*/ 0 w 3421379"/>
              <a:gd name="T7" fmla="*/ 0 h 281939"/>
              <a:gd name="T8" fmla="*/ 0 w 3421379"/>
              <a:gd name="T9" fmla="*/ 279095 h 281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21379" h="281939">
                <a:moveTo>
                  <a:pt x="0" y="281939"/>
                </a:moveTo>
                <a:lnTo>
                  <a:pt x="3420999" y="281939"/>
                </a:lnTo>
                <a:lnTo>
                  <a:pt x="3420999" y="0"/>
                </a:lnTo>
                <a:lnTo>
                  <a:pt x="0" y="0"/>
                </a:lnTo>
                <a:lnTo>
                  <a:pt x="0" y="281939"/>
                </a:lnTo>
                <a:close/>
              </a:path>
            </a:pathLst>
          </a:custGeom>
          <a:solidFill>
            <a:srgbClr val="DA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50" name="object 47"/>
          <p:cNvSpPr>
            <a:spLocks/>
          </p:cNvSpPr>
          <p:nvPr/>
        </p:nvSpPr>
        <p:spPr bwMode="auto">
          <a:xfrm>
            <a:off x="5795963" y="6130925"/>
            <a:ext cx="3028950" cy="280988"/>
          </a:xfrm>
          <a:custGeom>
            <a:avLst/>
            <a:gdLst>
              <a:gd name="T0" fmla="*/ 0 w 3028315"/>
              <a:gd name="T1" fmla="*/ 279095 h 281939"/>
              <a:gd name="T2" fmla="*/ 3029838 w 3028315"/>
              <a:gd name="T3" fmla="*/ 279095 h 281939"/>
              <a:gd name="T4" fmla="*/ 3029838 w 3028315"/>
              <a:gd name="T5" fmla="*/ 0 h 281939"/>
              <a:gd name="T6" fmla="*/ 0 w 3028315"/>
              <a:gd name="T7" fmla="*/ 0 h 281939"/>
              <a:gd name="T8" fmla="*/ 0 w 3028315"/>
              <a:gd name="T9" fmla="*/ 279095 h 281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028315" h="281939">
                <a:moveTo>
                  <a:pt x="0" y="281939"/>
                </a:moveTo>
                <a:lnTo>
                  <a:pt x="3027933" y="281939"/>
                </a:lnTo>
                <a:lnTo>
                  <a:pt x="3027933" y="0"/>
                </a:lnTo>
                <a:lnTo>
                  <a:pt x="0" y="0"/>
                </a:lnTo>
                <a:lnTo>
                  <a:pt x="0" y="281939"/>
                </a:lnTo>
                <a:close/>
              </a:path>
            </a:pathLst>
          </a:custGeom>
          <a:solidFill>
            <a:srgbClr val="DAEC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51" name="object 48"/>
          <p:cNvSpPr>
            <a:spLocks/>
          </p:cNvSpPr>
          <p:nvPr/>
        </p:nvSpPr>
        <p:spPr bwMode="auto">
          <a:xfrm>
            <a:off x="2374900" y="3351213"/>
            <a:ext cx="0" cy="3067050"/>
          </a:xfrm>
          <a:custGeom>
            <a:avLst/>
            <a:gdLst>
              <a:gd name="T0" fmla="*/ 0 h 3068320"/>
              <a:gd name="T1" fmla="*/ 3063991 h 306832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3068320">
                <a:moveTo>
                  <a:pt x="0" y="0"/>
                </a:moveTo>
                <a:lnTo>
                  <a:pt x="0" y="3067799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52" name="object 51"/>
          <p:cNvSpPr>
            <a:spLocks/>
          </p:cNvSpPr>
          <p:nvPr/>
        </p:nvSpPr>
        <p:spPr bwMode="auto">
          <a:xfrm>
            <a:off x="546100" y="3638550"/>
            <a:ext cx="8285163" cy="0"/>
          </a:xfrm>
          <a:custGeom>
            <a:avLst/>
            <a:gdLst>
              <a:gd name="T0" fmla="*/ 0 w 8284845"/>
              <a:gd name="T1" fmla="*/ 8285608 w 828484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284845">
                <a:moveTo>
                  <a:pt x="0" y="0"/>
                </a:moveTo>
                <a:lnTo>
                  <a:pt x="8284654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53" name="object 52"/>
          <p:cNvSpPr>
            <a:spLocks/>
          </p:cNvSpPr>
          <p:nvPr/>
        </p:nvSpPr>
        <p:spPr bwMode="auto">
          <a:xfrm>
            <a:off x="546100" y="3959225"/>
            <a:ext cx="8285163" cy="0"/>
          </a:xfrm>
          <a:custGeom>
            <a:avLst/>
            <a:gdLst>
              <a:gd name="T0" fmla="*/ 0 w 8284845"/>
              <a:gd name="T1" fmla="*/ 8285608 w 828484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284845">
                <a:moveTo>
                  <a:pt x="0" y="0"/>
                </a:moveTo>
                <a:lnTo>
                  <a:pt x="8284654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54" name="object 53"/>
          <p:cNvSpPr>
            <a:spLocks/>
          </p:cNvSpPr>
          <p:nvPr/>
        </p:nvSpPr>
        <p:spPr bwMode="auto">
          <a:xfrm>
            <a:off x="546100" y="4240213"/>
            <a:ext cx="8285163" cy="0"/>
          </a:xfrm>
          <a:custGeom>
            <a:avLst/>
            <a:gdLst>
              <a:gd name="T0" fmla="*/ 0 w 8284845"/>
              <a:gd name="T1" fmla="*/ 8285608 w 828484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284845">
                <a:moveTo>
                  <a:pt x="0" y="0"/>
                </a:moveTo>
                <a:lnTo>
                  <a:pt x="8284654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55" name="object 54"/>
          <p:cNvSpPr>
            <a:spLocks/>
          </p:cNvSpPr>
          <p:nvPr/>
        </p:nvSpPr>
        <p:spPr bwMode="auto">
          <a:xfrm>
            <a:off x="546100" y="4713288"/>
            <a:ext cx="8285163" cy="0"/>
          </a:xfrm>
          <a:custGeom>
            <a:avLst/>
            <a:gdLst>
              <a:gd name="T0" fmla="*/ 0 w 8284845"/>
              <a:gd name="T1" fmla="*/ 8285608 w 828484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284845">
                <a:moveTo>
                  <a:pt x="0" y="0"/>
                </a:moveTo>
                <a:lnTo>
                  <a:pt x="8284654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56" name="object 55"/>
          <p:cNvSpPr>
            <a:spLocks/>
          </p:cNvSpPr>
          <p:nvPr/>
        </p:nvSpPr>
        <p:spPr bwMode="auto">
          <a:xfrm>
            <a:off x="546100" y="5375275"/>
            <a:ext cx="8285163" cy="0"/>
          </a:xfrm>
          <a:custGeom>
            <a:avLst/>
            <a:gdLst>
              <a:gd name="T0" fmla="*/ 0 w 8284845"/>
              <a:gd name="T1" fmla="*/ 8285608 w 828484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284845">
                <a:moveTo>
                  <a:pt x="0" y="0"/>
                </a:moveTo>
                <a:lnTo>
                  <a:pt x="8284654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57" name="object 56"/>
          <p:cNvSpPr>
            <a:spLocks/>
          </p:cNvSpPr>
          <p:nvPr/>
        </p:nvSpPr>
        <p:spPr bwMode="auto">
          <a:xfrm>
            <a:off x="2368550" y="5657850"/>
            <a:ext cx="6462713" cy="0"/>
          </a:xfrm>
          <a:custGeom>
            <a:avLst/>
            <a:gdLst>
              <a:gd name="T0" fmla="*/ 0 w 6461759"/>
              <a:gd name="T1" fmla="*/ 6464495 w 6461759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6461759">
                <a:moveTo>
                  <a:pt x="0" y="0"/>
                </a:moveTo>
                <a:lnTo>
                  <a:pt x="6461633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58" name="object 57"/>
          <p:cNvSpPr>
            <a:spLocks/>
          </p:cNvSpPr>
          <p:nvPr/>
        </p:nvSpPr>
        <p:spPr bwMode="auto">
          <a:xfrm>
            <a:off x="546100" y="6130925"/>
            <a:ext cx="8285163" cy="0"/>
          </a:xfrm>
          <a:custGeom>
            <a:avLst/>
            <a:gdLst>
              <a:gd name="T0" fmla="*/ 0 w 8284845"/>
              <a:gd name="T1" fmla="*/ 8285608 w 828484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284845">
                <a:moveTo>
                  <a:pt x="0" y="0"/>
                </a:moveTo>
                <a:lnTo>
                  <a:pt x="8284654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59" name="object 58"/>
          <p:cNvSpPr>
            <a:spLocks/>
          </p:cNvSpPr>
          <p:nvPr/>
        </p:nvSpPr>
        <p:spPr bwMode="auto">
          <a:xfrm>
            <a:off x="552450" y="3351213"/>
            <a:ext cx="0" cy="3067050"/>
          </a:xfrm>
          <a:custGeom>
            <a:avLst/>
            <a:gdLst>
              <a:gd name="T0" fmla="*/ 0 h 3068320"/>
              <a:gd name="T1" fmla="*/ 3063991 h 306832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3068320">
                <a:moveTo>
                  <a:pt x="0" y="0"/>
                </a:moveTo>
                <a:lnTo>
                  <a:pt x="0" y="3067799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60" name="object 59"/>
          <p:cNvSpPr>
            <a:spLocks/>
          </p:cNvSpPr>
          <p:nvPr/>
        </p:nvSpPr>
        <p:spPr bwMode="auto">
          <a:xfrm>
            <a:off x="8823325" y="3351213"/>
            <a:ext cx="0" cy="3067050"/>
          </a:xfrm>
          <a:custGeom>
            <a:avLst/>
            <a:gdLst>
              <a:gd name="T0" fmla="*/ 0 h 3068320"/>
              <a:gd name="T1" fmla="*/ 3063991 h 306832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3068320">
                <a:moveTo>
                  <a:pt x="0" y="0"/>
                </a:moveTo>
                <a:lnTo>
                  <a:pt x="0" y="3067799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61" name="object 60"/>
          <p:cNvSpPr>
            <a:spLocks/>
          </p:cNvSpPr>
          <p:nvPr/>
        </p:nvSpPr>
        <p:spPr bwMode="auto">
          <a:xfrm>
            <a:off x="546100" y="3357563"/>
            <a:ext cx="8285163" cy="0"/>
          </a:xfrm>
          <a:custGeom>
            <a:avLst/>
            <a:gdLst>
              <a:gd name="T0" fmla="*/ 0 w 8284845"/>
              <a:gd name="T1" fmla="*/ 8285608 w 828484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284845">
                <a:moveTo>
                  <a:pt x="0" y="0"/>
                </a:moveTo>
                <a:lnTo>
                  <a:pt x="8284654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3062" name="object 61"/>
          <p:cNvSpPr>
            <a:spLocks/>
          </p:cNvSpPr>
          <p:nvPr/>
        </p:nvSpPr>
        <p:spPr bwMode="auto">
          <a:xfrm>
            <a:off x="546100" y="6411913"/>
            <a:ext cx="8285163" cy="0"/>
          </a:xfrm>
          <a:custGeom>
            <a:avLst/>
            <a:gdLst>
              <a:gd name="T0" fmla="*/ 0 w 8284845"/>
              <a:gd name="T1" fmla="*/ 8285608 w 8284845"/>
              <a:gd name="T2" fmla="*/ 0 60000 65536"/>
              <a:gd name="T3" fmla="*/ 0 60000 65536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0" t="0" r="r" b="b"/>
            <a:pathLst>
              <a:path w="8284845">
                <a:moveTo>
                  <a:pt x="0" y="0"/>
                </a:moveTo>
                <a:lnTo>
                  <a:pt x="8284654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3" name="object 63"/>
          <p:cNvSpPr txBox="1"/>
          <p:nvPr/>
        </p:nvSpPr>
        <p:spPr>
          <a:xfrm>
            <a:off x="631825" y="2870200"/>
            <a:ext cx="4564063" cy="1008063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462915" algn="ctr">
              <a:spcBef>
                <a:spcPts val="105"/>
              </a:spcBef>
              <a:defRPr/>
            </a:pPr>
            <a:r>
              <a:rPr b="1" dirty="0">
                <a:latin typeface="Calibri"/>
                <a:cs typeface="Calibri"/>
              </a:rPr>
              <a:t>На </a:t>
            </a:r>
            <a:r>
              <a:rPr b="1" spc="-5" dirty="0">
                <a:latin typeface="Calibri"/>
                <a:cs typeface="Calibri"/>
              </a:rPr>
              <a:t>экзаменах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разрешено</a:t>
            </a:r>
            <a:r>
              <a:rPr sz="2000" b="1" spc="-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пользоваться:</a:t>
            </a:r>
            <a:endParaRPr dirty="0">
              <a:latin typeface="Calibri"/>
              <a:cs typeface="Calibri"/>
            </a:endParaRPr>
          </a:p>
          <a:p>
            <a:pPr marL="36830" algn="ctr">
              <a:spcBef>
                <a:spcPts val="1225"/>
              </a:spcBef>
              <a:tabLst>
                <a:tab pos="3307079" algn="l"/>
              </a:tabLst>
              <a:defRPr/>
            </a:pPr>
            <a:r>
              <a:rPr sz="1600" b="1" spc="-10" dirty="0">
                <a:latin typeface="Calibri"/>
                <a:cs typeface="Calibri"/>
              </a:rPr>
              <a:t>Учебный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предмет	</a:t>
            </a:r>
            <a:r>
              <a:rPr sz="1600" b="1" spc="-5" dirty="0">
                <a:latin typeface="Calibri"/>
                <a:cs typeface="Calibri"/>
              </a:rPr>
              <a:t>ЕГЭ</a:t>
            </a:r>
            <a:endParaRPr sz="1600" dirty="0">
              <a:latin typeface="Calibri"/>
              <a:cs typeface="Calibri"/>
            </a:endParaRPr>
          </a:p>
          <a:p>
            <a:pPr marL="12700" algn="ctr">
              <a:spcBef>
                <a:spcPts val="500"/>
              </a:spcBef>
              <a:tabLst>
                <a:tab pos="3427095" algn="l"/>
              </a:tabLst>
              <a:defRPr/>
            </a:pP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Русский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 язык	</a:t>
            </a:r>
            <a:r>
              <a:rPr sz="1400" dirty="0">
                <a:latin typeface="Calibri"/>
                <a:cs typeface="Calibri"/>
              </a:rPr>
              <a:t>-</a:t>
            </a:r>
          </a:p>
        </p:txBody>
      </p:sp>
      <p:sp>
        <p:nvSpPr>
          <p:cNvPr id="65" name="object 65"/>
          <p:cNvSpPr txBox="1"/>
          <p:nvPr/>
        </p:nvSpPr>
        <p:spPr>
          <a:xfrm>
            <a:off x="631825" y="3957638"/>
            <a:ext cx="7853363" cy="2397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tabLst>
                <a:tab pos="2096135" algn="l"/>
              </a:tabLst>
              <a:defRPr/>
            </a:pP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Математика	</a:t>
            </a:r>
            <a:r>
              <a:rPr sz="1400" spc="-5" dirty="0">
                <a:latin typeface="Calibri"/>
                <a:cs typeface="Calibri"/>
              </a:rPr>
              <a:t>Линейка, </a:t>
            </a:r>
            <a:r>
              <a:rPr sz="1400" dirty="0">
                <a:latin typeface="Calibri"/>
                <a:cs typeface="Calibri"/>
              </a:rPr>
              <a:t>справочные </a:t>
            </a:r>
            <a:r>
              <a:rPr sz="1400" spc="-5" dirty="0">
                <a:latin typeface="Calibri"/>
                <a:cs typeface="Calibri"/>
              </a:rPr>
              <a:t>материалы (прилагаются </a:t>
            </a:r>
            <a:r>
              <a:rPr sz="1400" dirty="0">
                <a:latin typeface="Calibri"/>
                <a:cs typeface="Calibri"/>
              </a:rPr>
              <a:t>к экзаменационной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работе)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31825" y="4240213"/>
            <a:ext cx="603250" cy="23812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Физика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066" name="object 67"/>
          <p:cNvSpPr txBox="1">
            <a:spLocks noChangeArrowheads="1"/>
          </p:cNvSpPr>
          <p:nvPr/>
        </p:nvSpPr>
        <p:spPr bwMode="auto">
          <a:xfrm>
            <a:off x="2490788" y="4240213"/>
            <a:ext cx="621823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100" rIns="0" bIns="0">
            <a:spAutoFit/>
          </a:bodyPr>
          <a:lstStyle>
            <a:lvl1pPr marL="3036888" indent="-3025775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ts val="1500"/>
              </a:lnSpc>
              <a:spcBef>
                <a:spcPts val="300"/>
              </a:spcBef>
            </a:pPr>
            <a:r>
              <a:rPr lang="ru-RU" sz="1400">
                <a:latin typeface="Calibri" pitchFamily="34" charset="0"/>
                <a:cs typeface="Calibri" pitchFamily="34" charset="0"/>
              </a:rPr>
              <a:t>Линейка, непрограммируемый калькулятор с возможностью вычисления cos, sin,  tg</a:t>
            </a:r>
          </a:p>
        </p:txBody>
      </p:sp>
      <p:sp>
        <p:nvSpPr>
          <p:cNvPr id="68" name="object 68"/>
          <p:cNvSpPr txBox="1"/>
          <p:nvPr/>
        </p:nvSpPr>
        <p:spPr>
          <a:xfrm>
            <a:off x="631825" y="4902200"/>
            <a:ext cx="536575" cy="23971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Х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м</a:t>
            </a: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068" name="object 69"/>
          <p:cNvSpPr txBox="1">
            <a:spLocks noChangeArrowheads="1"/>
          </p:cNvSpPr>
          <p:nvPr/>
        </p:nvSpPr>
        <p:spPr bwMode="auto">
          <a:xfrm>
            <a:off x="2468563" y="4711700"/>
            <a:ext cx="6259512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1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ts val="1500"/>
              </a:lnSpc>
              <a:spcBef>
                <a:spcPts val="300"/>
              </a:spcBef>
            </a:pPr>
            <a:r>
              <a:rPr lang="ru-RU" sz="1400">
                <a:latin typeface="Calibri" pitchFamily="34" charset="0"/>
                <a:cs typeface="Calibri" pitchFamily="34" charset="0"/>
              </a:rPr>
              <a:t>Непрограммируемый калькулятор, периодическая система химических  элементов Д.И. Менделеева, таблица растворимости солей, кислот и оснований в  воде, электрохимический ряд напряжений металлов</a:t>
            </a:r>
          </a:p>
        </p:txBody>
      </p:sp>
      <p:sp>
        <p:nvSpPr>
          <p:cNvPr id="70" name="object 70"/>
          <p:cNvSpPr txBox="1"/>
          <p:nvPr/>
        </p:nvSpPr>
        <p:spPr>
          <a:xfrm>
            <a:off x="631825" y="5565775"/>
            <a:ext cx="828675" cy="23971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400" b="1" spc="-20" dirty="0">
                <a:solidFill>
                  <a:srgbClr val="001F5F"/>
                </a:solidFill>
                <a:latin typeface="Calibri"/>
                <a:cs typeface="Calibri"/>
              </a:rPr>
              <a:t>География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276725" y="5375275"/>
            <a:ext cx="2647950" cy="239713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>
              <a:spcBef>
                <a:spcPts val="105"/>
              </a:spcBef>
              <a:defRPr/>
            </a:pPr>
            <a:r>
              <a:rPr sz="1400" spc="-5" dirty="0">
                <a:latin typeface="Calibri"/>
                <a:cs typeface="Calibri"/>
              </a:rPr>
              <a:t>Непрограммируемый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калькулятор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071" name="object 72"/>
          <p:cNvSpPr txBox="1">
            <a:spLocks noChangeArrowheads="1"/>
          </p:cNvSpPr>
          <p:nvPr/>
        </p:nvSpPr>
        <p:spPr bwMode="auto">
          <a:xfrm>
            <a:off x="3857625" y="5643563"/>
            <a:ext cx="364331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100" rIns="0" bIns="0">
            <a:spAutoFit/>
          </a:bodyPr>
          <a:lstStyle>
            <a:lvl1pPr marL="207963" indent="-1968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ts val="1500"/>
              </a:lnSpc>
              <a:spcBef>
                <a:spcPts val="300"/>
              </a:spcBef>
            </a:pPr>
            <a:r>
              <a:rPr lang="ru-RU" sz="1400">
                <a:latin typeface="Calibri" pitchFamily="34" charset="0"/>
                <a:cs typeface="Calibri" pitchFamily="34" charset="0"/>
              </a:rPr>
              <a:t>+ линейка, транспортир,  карты-приложения</a:t>
            </a:r>
          </a:p>
        </p:txBody>
      </p:sp>
      <p:sp>
        <p:nvSpPr>
          <p:cNvPr id="74" name="object 74"/>
          <p:cNvSpPr txBox="1"/>
          <p:nvPr/>
        </p:nvSpPr>
        <p:spPr>
          <a:xfrm>
            <a:off x="631825" y="6129338"/>
            <a:ext cx="1587500" cy="2397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400" b="1" dirty="0">
                <a:solidFill>
                  <a:srgbClr val="001F5F"/>
                </a:solidFill>
                <a:latin typeface="Calibri"/>
                <a:cs typeface="Calibri"/>
              </a:rPr>
              <a:t>Иностранные</a:t>
            </a:r>
            <a:r>
              <a:rPr sz="14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001F5F"/>
                </a:solidFill>
                <a:latin typeface="Calibri"/>
                <a:cs typeface="Calibri"/>
              </a:rPr>
              <a:t>языки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508250" y="6129338"/>
            <a:ext cx="3155950" cy="2397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400" spc="-10" dirty="0">
                <a:latin typeface="Calibri"/>
                <a:cs typeface="Calibri"/>
              </a:rPr>
              <a:t>Компьютеры, </a:t>
            </a:r>
            <a:r>
              <a:rPr sz="1400" spc="-5" dirty="0">
                <a:latin typeface="Calibri"/>
                <a:cs typeface="Calibri"/>
              </a:rPr>
              <a:t>программное</a:t>
            </a:r>
            <a:r>
              <a:rPr sz="1400" dirty="0">
                <a:latin typeface="Calibri"/>
                <a:cs typeface="Calibri"/>
              </a:rPr>
              <a:t> обеспечение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074" name="object 76"/>
          <p:cNvSpPr txBox="1">
            <a:spLocks noChangeArrowheads="1"/>
          </p:cNvSpPr>
          <p:nvPr/>
        </p:nvSpPr>
        <p:spPr bwMode="auto">
          <a:xfrm>
            <a:off x="7270750" y="6129338"/>
            <a:ext cx="79375" cy="2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ru-RU" sz="1400">
                <a:latin typeface="Calibri" pitchFamily="34" charset="0"/>
                <a:cs typeface="Calibri" pitchFamily="34" charset="0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одзаголовок 4"/>
          <p:cNvSpPr txBox="1">
            <a:spLocks/>
          </p:cNvSpPr>
          <p:nvPr/>
        </p:nvSpPr>
        <p:spPr bwMode="auto">
          <a:xfrm>
            <a:off x="758825" y="442913"/>
            <a:ext cx="7126288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altLang="ru-RU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171" name="TextBox 15"/>
          <p:cNvSpPr txBox="1">
            <a:spLocks noChangeArrowheads="1"/>
          </p:cNvSpPr>
          <p:nvPr/>
        </p:nvSpPr>
        <p:spPr bwMode="auto">
          <a:xfrm>
            <a:off x="1071563" y="71438"/>
            <a:ext cx="7200900" cy="646112"/>
          </a:xfrm>
          <a:prstGeom prst="rect">
            <a:avLst/>
          </a:prstGeom>
          <a:noFill/>
          <a:ln>
            <a:noFill/>
          </a:ln>
          <a:effectLst>
            <a:outerShdw dist="38100" dir="5400000" algn="t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36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 Особенности ГИА - 2019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76375" y="1700213"/>
            <a:ext cx="7058025" cy="10287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 класс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итоговое собеседование по русскому языку – допуск к ГИА</a:t>
            </a:r>
          </a:p>
        </p:txBody>
      </p:sp>
      <p:sp>
        <p:nvSpPr>
          <p:cNvPr id="5125" name="Прямоугольник 17"/>
          <p:cNvSpPr>
            <a:spLocks noChangeArrowheads="1"/>
          </p:cNvSpPr>
          <p:nvPr/>
        </p:nvSpPr>
        <p:spPr bwMode="auto">
          <a:xfrm>
            <a:off x="587375" y="4221163"/>
            <a:ext cx="7947025" cy="7207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Усложнение содержания </a:t>
            </a:r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КИМов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Прямоугольник 26"/>
          <p:cNvSpPr>
            <a:spLocks noChangeArrowheads="1"/>
          </p:cNvSpPr>
          <p:nvPr/>
        </p:nvSpPr>
        <p:spPr bwMode="auto">
          <a:xfrm>
            <a:off x="566738" y="5157788"/>
            <a:ext cx="7991475" cy="10810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Базовый 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профильный уровни по математике(ЕГЭ)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03350" y="765175"/>
            <a:ext cx="7131050" cy="8128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 класс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сочинение - допуск к ГИА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Оценивание и </a:t>
            </a:r>
            <a:r>
              <a:rPr lang="ru-RU" b="1" dirty="0" err="1" smtClean="0"/>
              <a:t>шкалирование</a:t>
            </a:r>
            <a:endParaRPr lang="ru-RU" dirty="0"/>
          </a:p>
        </p:txBody>
      </p:sp>
      <p:sp>
        <p:nvSpPr>
          <p:cNvPr id="44035" name="TextBox 2"/>
          <p:cNvSpPr txBox="1">
            <a:spLocks noChangeArrowheads="1"/>
          </p:cNvSpPr>
          <p:nvPr/>
        </p:nvSpPr>
        <p:spPr bwMode="auto">
          <a:xfrm>
            <a:off x="2071688" y="1000125"/>
            <a:ext cx="6858000" cy="637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После утверждения ГЭК результаты ГИА передаются в образовательные учреждения для ознакомления участников с полученными ими результатами.</a:t>
            </a:r>
          </a:p>
          <a:p>
            <a:pPr algn="just" eaLnBrk="1" hangingPunct="1"/>
            <a:endParaRPr lang="ru-RU" altLang="ru-RU" sz="100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Ознакомление участников ГИА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с полученными ими результатами по предмету осуществляется 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  <a:hlinkClick r:id="rId3"/>
              </a:rPr>
              <a:t>не позднее 2-х рабочих дней со дня их утверждения ГЭК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/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Если участник не согласен с результатами, он может подать 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  <a:hlinkClick r:id="rId3"/>
              </a:rPr>
              <a:t>апелляцию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 в течение 2 рабочих дней после официального объявления результатов.</a:t>
            </a:r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altLang="ru-RU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ГИА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 каждого участника заносятся в </a:t>
            </a:r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федеральную информационную систему</a:t>
            </a:r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600" b="1" dirty="0" smtClean="0"/>
              <a:t>Результаты ГИА</a:t>
            </a:r>
            <a:endParaRPr lang="ru-RU" sz="3600" dirty="0"/>
          </a:p>
        </p:txBody>
      </p:sp>
      <p:sp>
        <p:nvSpPr>
          <p:cNvPr id="45059" name="TextBox 2"/>
          <p:cNvSpPr txBox="1">
            <a:spLocks noChangeArrowheads="1"/>
          </p:cNvSpPr>
          <p:nvPr/>
        </p:nvSpPr>
        <p:spPr bwMode="auto">
          <a:xfrm>
            <a:off x="2071688" y="1268413"/>
            <a:ext cx="6748462" cy="55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Результаты единого госэкзамена заносятся в Федеральную базу по всем предметам, по которым участник ЕГЭ сдавал экзамен.</a:t>
            </a:r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ru-RU" altLang="ru-RU" sz="2400" b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1) Информацию о результатах ЕГЭ можно узнать на информационном портале </a:t>
            </a:r>
            <a:r>
              <a:rPr lang="en-US" altLang="ru-RU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ege.spb.ru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, указав номер паспорта.</a:t>
            </a:r>
          </a:p>
          <a:p>
            <a:pPr algn="just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2) Результаты публикуются в АИС «Электронная школа»</a:t>
            </a:r>
          </a:p>
          <a:p>
            <a:pPr algn="just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3) Результаты можно узнать в школе</a:t>
            </a:r>
          </a:p>
          <a:p>
            <a:pPr algn="just" eaLnBrk="1" hangingPunct="1"/>
            <a:endParaRPr lang="ru-RU" altLang="ru-RU" sz="240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Срок действия  результатов ЕГЭ – 4 года.</a:t>
            </a:r>
          </a:p>
          <a:p>
            <a:pPr algn="just" eaLnBrk="1" hangingPunct="1"/>
            <a:endParaRPr lang="ru-RU" altLang="ru-RU" sz="2400" b="1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Прием в 10 класс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6083" name="Объект 2"/>
          <p:cNvSpPr>
            <a:spLocks noGrp="1"/>
          </p:cNvSpPr>
          <p:nvPr>
            <p:ph idx="1"/>
          </p:nvPr>
        </p:nvSpPr>
        <p:spPr>
          <a:xfrm>
            <a:off x="1619250" y="1268413"/>
            <a:ext cx="7715250" cy="4525962"/>
          </a:xfrm>
        </p:spPr>
        <p:txBody>
          <a:bodyPr/>
          <a:lstStyle/>
          <a:p>
            <a:r>
              <a:rPr lang="ru-RU" altLang="ru-RU" sz="3600" b="1" smtClean="0">
                <a:solidFill>
                  <a:srgbClr val="FF0000"/>
                </a:solidFill>
              </a:rPr>
              <a:t>Заявление </a:t>
            </a:r>
          </a:p>
          <a:p>
            <a:r>
              <a:rPr lang="ru-RU" altLang="ru-RU" sz="3600" b="1" smtClean="0">
                <a:solidFill>
                  <a:srgbClr val="FF0000"/>
                </a:solidFill>
              </a:rPr>
              <a:t>Аттестат об основном общем образовании</a:t>
            </a:r>
          </a:p>
          <a:p>
            <a:r>
              <a:rPr lang="ru-RU" altLang="ru-RU" sz="3600" b="1" smtClean="0">
                <a:solidFill>
                  <a:srgbClr val="FF0000"/>
                </a:solidFill>
              </a:rPr>
              <a:t>Результаты экзаменов в 9 классе</a:t>
            </a:r>
          </a:p>
          <a:p>
            <a:r>
              <a:rPr lang="ru-RU" altLang="ru-RU" sz="3600" b="1" smtClean="0">
                <a:solidFill>
                  <a:srgbClr val="002060"/>
                </a:solidFill>
              </a:rPr>
              <a:t>Для профильного класса необходимы результаты профильных предметов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8538" y="1341438"/>
            <a:ext cx="6335712" cy="33115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Естественно – научный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физика, химия, биология, математика</a:t>
            </a:r>
          </a:p>
          <a:p>
            <a:pPr algn="ctr">
              <a:defRPr/>
            </a:pP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Социально-экономический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обществознание, экономика, право, математика</a:t>
            </a:r>
          </a:p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188" y="188913"/>
            <a:ext cx="7273925" cy="7191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Профили обучения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7588" y="4941888"/>
            <a:ext cx="6316662" cy="719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Экзамен по предмету для попадания в профильную группу должен быть сдан не менее чем на 4.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Выбор предметов для ОГЭ</a:t>
            </a:r>
          </a:p>
        </p:txBody>
      </p:sp>
      <p:graphicFrame>
        <p:nvGraphicFramePr>
          <p:cNvPr id="48131" name="Объект 5"/>
          <p:cNvGraphicFramePr>
            <a:graphicFrameLocks noGrp="1"/>
          </p:cNvGraphicFramePr>
          <p:nvPr>
            <p:ph idx="1"/>
          </p:nvPr>
        </p:nvGraphicFramePr>
        <p:xfrm>
          <a:off x="406400" y="1549400"/>
          <a:ext cx="8331200" cy="462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2" r:id="rId4" imgW="8327858" imgH="4627265" progId="Excel.Chart.8">
                  <p:embed/>
                </p:oleObj>
              </mc:Choice>
              <mc:Fallback>
                <p:oleObj r:id="rId4" imgW="8327858" imgH="4627265" progId="Excel.Chart.8">
                  <p:embed/>
                  <p:pic>
                    <p:nvPicPr>
                      <p:cNvPr id="0" name="Объект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549400"/>
                        <a:ext cx="8331200" cy="462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Выбор предметов для ЕГЭ</a:t>
            </a:r>
          </a:p>
        </p:txBody>
      </p:sp>
      <p:graphicFrame>
        <p:nvGraphicFramePr>
          <p:cNvPr id="49155" name="Объект 5"/>
          <p:cNvGraphicFramePr>
            <a:graphicFrameLocks noGrp="1"/>
          </p:cNvGraphicFramePr>
          <p:nvPr>
            <p:ph idx="1"/>
          </p:nvPr>
        </p:nvGraphicFramePr>
        <p:xfrm>
          <a:off x="406400" y="1549400"/>
          <a:ext cx="8331200" cy="462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6" r:id="rId4" imgW="8327858" imgH="4627265" progId="Excel.Chart.8">
                  <p:embed/>
                </p:oleObj>
              </mc:Choice>
              <mc:Fallback>
                <p:oleObj r:id="rId4" imgW="8327858" imgH="4627265" progId="Excel.Chart.8">
                  <p:embed/>
                  <p:pic>
                    <p:nvPicPr>
                      <p:cNvPr id="0" name="Объект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549400"/>
                        <a:ext cx="8331200" cy="462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дзаголовок 4"/>
          <p:cNvSpPr txBox="1">
            <a:spLocks/>
          </p:cNvSpPr>
          <p:nvPr/>
        </p:nvSpPr>
        <p:spPr bwMode="auto">
          <a:xfrm>
            <a:off x="758825" y="442913"/>
            <a:ext cx="7126288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altLang="ru-RU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195" name="TextBox 15"/>
          <p:cNvSpPr txBox="1">
            <a:spLocks noChangeArrowheads="1"/>
          </p:cNvSpPr>
          <p:nvPr/>
        </p:nvSpPr>
        <p:spPr bwMode="auto">
          <a:xfrm>
            <a:off x="1071563" y="71438"/>
            <a:ext cx="7200900" cy="646112"/>
          </a:xfrm>
          <a:prstGeom prst="rect">
            <a:avLst/>
          </a:prstGeom>
          <a:noFill/>
          <a:ln>
            <a:noFill/>
          </a:ln>
          <a:effectLst>
            <a:outerShdw dist="38100" dir="5400000" algn="t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None/>
            </a:pPr>
            <a:r>
              <a:rPr lang="ru-RU" altLang="ru-RU" sz="3600" b="1">
                <a:solidFill>
                  <a:srgbClr val="2E3192"/>
                </a:solidFill>
                <a:latin typeface="Times New Roman" pitchFamily="18" charset="0"/>
                <a:cs typeface="Times New Roman" pitchFamily="18" charset="0"/>
              </a:rPr>
              <a:t> Кто может участвовать в ГИА</a:t>
            </a:r>
          </a:p>
        </p:txBody>
      </p:sp>
      <p:sp>
        <p:nvSpPr>
          <p:cNvPr id="5126" name="Прямоугольник 26"/>
          <p:cNvSpPr>
            <a:spLocks noChangeArrowheads="1"/>
          </p:cNvSpPr>
          <p:nvPr/>
        </p:nvSpPr>
        <p:spPr bwMode="auto">
          <a:xfrm>
            <a:off x="533400" y="1285875"/>
            <a:ext cx="8215313" cy="4714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750" y="1412875"/>
            <a:ext cx="8208963" cy="4262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ГИА допускаются выпускники текущего года: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имеющие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академической задолженности и в полном объеме </a:t>
            </a:r>
            <a:r>
              <a:rPr lang="ru-RU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выполнившие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учебный план;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</a:t>
            </a:r>
            <a:r>
              <a:rPr lang="ru-RU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написавшие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итоговое сочинение </a:t>
            </a:r>
            <a:r>
              <a:rPr lang="ru-RU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(ЕГЭ!)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000" u="sng" dirty="0">
                <a:latin typeface="Times New Roman" pitchFamily="18" charset="0"/>
                <a:cs typeface="Times New Roman" pitchFamily="18" charset="0"/>
              </a:rPr>
              <a:t>получившие зачет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на устном собеседовании по русскому языку </a:t>
            </a:r>
            <a:r>
              <a:rPr lang="ru-RU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(ОГЭ!)</a:t>
            </a:r>
          </a:p>
          <a:p>
            <a:pPr>
              <a:defRPr/>
            </a:pPr>
            <a:endParaRPr lang="ru-RU" sz="31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4"/>
          <p:cNvSpPr>
            <a:spLocks noChangeArrowheads="1"/>
          </p:cNvSpPr>
          <p:nvPr/>
        </p:nvSpPr>
        <p:spPr bwMode="auto">
          <a:xfrm>
            <a:off x="971550" y="1052513"/>
            <a:ext cx="7632700" cy="369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600" b="1"/>
              <a:t>Итоговое сочинение (изложение) — даты проведения 2019</a:t>
            </a:r>
          </a:p>
          <a:p>
            <a:endParaRPr lang="ru-RU" b="1"/>
          </a:p>
          <a:p>
            <a:r>
              <a:rPr lang="ru-RU" b="1"/>
              <a:t>Основной срок</a:t>
            </a:r>
          </a:p>
          <a:p>
            <a:r>
              <a:rPr lang="ru-RU" b="1"/>
              <a:t>5 декабря</a:t>
            </a:r>
            <a:r>
              <a:rPr lang="ru-RU"/>
              <a:t> 2018 (ср) Итоговое сочинение (изложение).  </a:t>
            </a:r>
          </a:p>
          <a:p>
            <a:endParaRPr lang="ru-RU" b="1"/>
          </a:p>
          <a:p>
            <a:r>
              <a:rPr lang="ru-RU" b="1"/>
              <a:t>Дополнительный срок</a:t>
            </a:r>
          </a:p>
          <a:p>
            <a:r>
              <a:rPr lang="ru-RU" b="1"/>
              <a:t>6 февраля</a:t>
            </a:r>
            <a:r>
              <a:rPr lang="ru-RU"/>
              <a:t> (ср) Итоговое сочинение (изложение).</a:t>
            </a:r>
          </a:p>
          <a:p>
            <a:r>
              <a:rPr lang="ru-RU" b="1"/>
              <a:t>8 мая</a:t>
            </a:r>
            <a:r>
              <a:rPr lang="ru-RU"/>
              <a:t> (раб. ср) Итоговое сочинение (изложение).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3"/>
          <p:cNvSpPr>
            <a:spLocks noChangeArrowheads="1"/>
          </p:cNvSpPr>
          <p:nvPr/>
        </p:nvSpPr>
        <p:spPr bwMode="auto">
          <a:xfrm>
            <a:off x="755650" y="1125538"/>
            <a:ext cx="7777163" cy="443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000" b="1"/>
              <a:t>Итоговое собеседование — даты проведения 2019</a:t>
            </a:r>
          </a:p>
          <a:p>
            <a:pPr algn="ctr"/>
            <a:endParaRPr lang="ru-RU" sz="4000" b="1"/>
          </a:p>
          <a:p>
            <a:r>
              <a:rPr lang="ru-RU"/>
              <a:t>Перед экзаменами нужно получит зачет по итоговому собеседованию. Допускается три попытки, чтобы сдать итоговое собеседование.</a:t>
            </a:r>
          </a:p>
          <a:p>
            <a:endParaRPr lang="ru-RU" b="1"/>
          </a:p>
          <a:p>
            <a:r>
              <a:rPr lang="ru-RU" b="1"/>
              <a:t>Основной срок</a:t>
            </a:r>
          </a:p>
          <a:p>
            <a:r>
              <a:rPr lang="ru-RU" b="1"/>
              <a:t>13 февраля</a:t>
            </a:r>
            <a:r>
              <a:rPr lang="ru-RU"/>
              <a:t> (ср) </a:t>
            </a:r>
          </a:p>
          <a:p>
            <a:endParaRPr lang="ru-RU" b="1"/>
          </a:p>
          <a:p>
            <a:r>
              <a:rPr lang="ru-RU" b="1"/>
              <a:t>Дополнительный срок</a:t>
            </a:r>
          </a:p>
          <a:p>
            <a:r>
              <a:rPr lang="ru-RU" b="1"/>
              <a:t>13 марта</a:t>
            </a:r>
            <a:r>
              <a:rPr lang="ru-RU"/>
              <a:t> (ср) </a:t>
            </a:r>
          </a:p>
          <a:p>
            <a:r>
              <a:rPr lang="ru-RU" b="1"/>
              <a:t>6 мая</a:t>
            </a:r>
            <a:r>
              <a:rPr lang="ru-RU"/>
              <a:t> (пн)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863600"/>
          </a:xfrm>
        </p:spPr>
        <p:txBody>
          <a:bodyPr/>
          <a:lstStyle/>
          <a:p>
            <a:r>
              <a:rPr lang="ru-RU" altLang="ru-RU" b="1" smtClean="0">
                <a:solidFill>
                  <a:srgbClr val="C00000"/>
                </a:solidFill>
              </a:rPr>
              <a:t>Процедура собеседования</a:t>
            </a:r>
            <a:endParaRPr lang="ru-RU" smtClean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616575"/>
          </a:xfrm>
        </p:spPr>
        <p:txBody>
          <a:bodyPr/>
          <a:lstStyle/>
          <a:p>
            <a:pPr marL="0" indent="0" eaLnBrk="1" fontAlgn="t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>
                <a:cs typeface="Times New Roman" panose="02020603050405020304" pitchFamily="18" charset="0"/>
              </a:rPr>
              <a:t>Организатор вне аудитории приглашает участника в аудиторию проведения.</a:t>
            </a:r>
          </a:p>
          <a:p>
            <a:pPr marL="0" indent="0" eaLnBrk="1" fontAlgn="t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dirty="0" smtClean="0"/>
              <a:t>Организуется потоковая аудиозапись бесед участника с организатором-собеседником </a:t>
            </a:r>
            <a:endParaRPr lang="ru-RU" sz="1800" b="1" dirty="0" smtClean="0">
              <a:cs typeface="Times New Roman" panose="02020603050405020304" pitchFamily="18" charset="0"/>
            </a:endParaRPr>
          </a:p>
          <a:p>
            <a:pPr marL="0" indent="0" eaLnBrk="1" fontAlgn="t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800" b="1" dirty="0" smtClean="0">
              <a:cs typeface="Times New Roman" panose="02020603050405020304" pitchFamily="18" charset="0"/>
            </a:endParaRPr>
          </a:p>
          <a:p>
            <a:pPr marL="0" indent="0" eaLnBrk="1" fontAlgn="t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>
                <a:cs typeface="Times New Roman" panose="02020603050405020304" pitchFamily="18" charset="0"/>
              </a:rPr>
              <a:t>В аудитории: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>
                <a:cs typeface="Times New Roman" panose="02020603050405020304" pitchFamily="18" charset="0"/>
              </a:rPr>
              <a:t>В начале обучающегося просят назвать ФИО, класс, вариант. </a:t>
            </a:r>
          </a:p>
          <a:p>
            <a:pPr marL="0" indent="0" eaLnBrk="1" fontAlgn="t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i="1" dirty="0" smtClean="0">
                <a:cs typeface="Times New Roman" panose="02020603050405020304" pitchFamily="18" charset="0"/>
              </a:rPr>
              <a:t>Перед ответом на каждое задание участник ИС произносит номер задания. </a:t>
            </a:r>
            <a:endParaRPr lang="ru-RU" sz="1800" b="1" dirty="0" smtClean="0"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>
                <a:cs typeface="Times New Roman" panose="02020603050405020304" pitchFamily="18" charset="0"/>
              </a:rPr>
              <a:t>1) Участник выполняет 1-2 задания – чтение и пересказ.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>
                <a:cs typeface="Times New Roman" panose="02020603050405020304" pitchFamily="18" charset="0"/>
              </a:rPr>
              <a:t>2) 3 задание – участник составляет рассказ по выбранной теме.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>
                <a:cs typeface="Times New Roman" panose="02020603050405020304" pitchFamily="18" charset="0"/>
              </a:rPr>
              <a:t>3) 4 задание - организатор-собеседник вступает в диалог.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>
                <a:cs typeface="Times New Roman" panose="02020603050405020304" pitchFamily="18" charset="0"/>
              </a:rPr>
              <a:t>Организатор-собеседник  заполняет Ведомость учета </a:t>
            </a:r>
            <a:br>
              <a:rPr lang="ru-RU" sz="1800" b="1" dirty="0" smtClean="0">
                <a:cs typeface="Times New Roman" panose="02020603050405020304" pitchFamily="18" charset="0"/>
              </a:rPr>
            </a:br>
            <a:r>
              <a:rPr lang="ru-RU" sz="1800" b="1" dirty="0" smtClean="0">
                <a:cs typeface="Times New Roman" panose="02020603050405020304" pitchFamily="18" charset="0"/>
              </a:rPr>
              <a:t>(время начала и окончания).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800" b="1" dirty="0" smtClean="0"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>
                <a:cs typeface="Times New Roman" panose="02020603050405020304" pitchFamily="18" charset="0"/>
              </a:rPr>
              <a:t>Эксперт оценивает участника и заносит результаты в Протоколы.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>
                <a:cs typeface="Times New Roman" panose="02020603050405020304" pitchFamily="18" charset="0"/>
              </a:rPr>
              <a:t>Участник ставит подпись в Ведомости учета.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>
                <a:cs typeface="Times New Roman" panose="02020603050405020304" pitchFamily="18" charset="0"/>
              </a:rPr>
              <a:t>Организатор вне аудитории провожает участника на урок. Приглашает другого участника.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1800" b="1" dirty="0" smtClean="0">
                <a:cs typeface="Times New Roman" panose="02020603050405020304" pitchFamily="18" charset="0"/>
              </a:rPr>
              <a:t>Время выполнения заданий – 15 минут</a:t>
            </a:r>
          </a:p>
          <a:p>
            <a:pPr>
              <a:buFont typeface="Arial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r>
              <a:rPr lang="ru-RU" smtClean="0"/>
              <a:t>Итоговое собеседование по русскому языку</a:t>
            </a:r>
          </a:p>
        </p:txBody>
      </p:sp>
      <p:sp>
        <p:nvSpPr>
          <p:cNvPr id="12291" name="Объект 3"/>
          <p:cNvSpPr>
            <a:spLocks noGrp="1"/>
          </p:cNvSpPr>
          <p:nvPr>
            <p:ph sz="half" idx="2"/>
          </p:nvPr>
        </p:nvSpPr>
        <p:spPr>
          <a:xfrm>
            <a:off x="5292725" y="1981200"/>
            <a:ext cx="3394075" cy="411480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smtClean="0"/>
              <a:t>Оценивание участников по системе «зачет/незачет»; зачёт ≥ 10 баллов</a:t>
            </a:r>
            <a:br>
              <a:rPr lang="ru-RU" smtClean="0"/>
            </a:br>
            <a:r>
              <a:rPr lang="ru-RU" smtClean="0"/>
              <a:t>максимально – 19 баллов</a:t>
            </a:r>
          </a:p>
          <a:p>
            <a:pPr marL="0" indent="0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12292" name="Picture 2" descr="C:\Users\Завуч\Desktop\гиа 2017-2018уг\9 класс\собеседование по русскому языку\фото  собеседование\9 б Каминский Никит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989138"/>
            <a:ext cx="4691063" cy="35639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c1b2c67f1677f82c2aea197f326165360c0b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4675</TotalTime>
  <Words>1599</Words>
  <Application>Microsoft Office PowerPoint</Application>
  <PresentationFormat>Экран (4:3)</PresentationFormat>
  <Paragraphs>355</Paragraphs>
  <Slides>45</Slides>
  <Notes>22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7" baseType="lpstr">
      <vt:lpstr>Arial</vt:lpstr>
      <vt:lpstr>Calibri</vt:lpstr>
      <vt:lpstr>Times New Roman</vt:lpstr>
      <vt:lpstr>Tahoma</vt:lpstr>
      <vt:lpstr>Wingdings</vt:lpstr>
      <vt:lpstr>Cambria</vt:lpstr>
      <vt:lpstr>Noto Serif</vt:lpstr>
      <vt:lpstr>Century Gothic</vt:lpstr>
      <vt:lpstr>Constantia</vt:lpstr>
      <vt:lpstr>Тема Office</vt:lpstr>
      <vt:lpstr>Тема1</vt:lpstr>
      <vt:lpstr>Диаграмма Microsoft Excel</vt:lpstr>
      <vt:lpstr>Презентация PowerPoint</vt:lpstr>
      <vt:lpstr>ГИА</vt:lpstr>
      <vt:lpstr>Нормативные документы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Процедура собеседования</vt:lpstr>
      <vt:lpstr>Итоговое собеседование по русскому языку</vt:lpstr>
      <vt:lpstr>Срок подачи заявления на ГИА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Процедура проведения ГИА</vt:lpstr>
      <vt:lpstr>Процедура проведения ГИА</vt:lpstr>
      <vt:lpstr>ДЛЯ ПРОХОЖДЕНИЯ В ППЭ УЧАЩИЕСЯ ДОЛЖНЫ ИМЕТЬ:</vt:lpstr>
      <vt:lpstr>Процедура проведения ГИА</vt:lpstr>
      <vt:lpstr>Презентация PowerPoint</vt:lpstr>
      <vt:lpstr>Презентация PowerPoint</vt:lpstr>
      <vt:lpstr>Сдача ГИА-11 лицами с ОВЗ</vt:lpstr>
      <vt:lpstr>Особые условия для лиц с ОВЗ</vt:lpstr>
      <vt:lpstr>Организация ППЭ на дому</vt:lpstr>
      <vt:lpstr>Презентация PowerPoint</vt:lpstr>
      <vt:lpstr>Внимание!</vt:lpstr>
      <vt:lpstr>Презентация PowerPoint</vt:lpstr>
      <vt:lpstr>Презентация PowerPoint</vt:lpstr>
      <vt:lpstr>Презентация PowerPoint</vt:lpstr>
      <vt:lpstr>Особенности проведения ЕГЭ</vt:lpstr>
      <vt:lpstr>Оценивание и шкалирование</vt:lpstr>
      <vt:lpstr>Результаты ГИА</vt:lpstr>
      <vt:lpstr>Прием в 10 класс</vt:lpstr>
      <vt:lpstr>Презентация PowerPoint</vt:lpstr>
      <vt:lpstr>Выбор предметов для ОГЭ</vt:lpstr>
      <vt:lpstr>Выбор предметов для ЕГЭ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Enot</dc:creator>
  <cp:lastModifiedBy>Валентина</cp:lastModifiedBy>
  <cp:revision>333</cp:revision>
  <dcterms:created xsi:type="dcterms:W3CDTF">2013-08-23T21:47:18Z</dcterms:created>
  <dcterms:modified xsi:type="dcterms:W3CDTF">2019-01-22T10:00:07Z</dcterms:modified>
</cp:coreProperties>
</file>